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71" r:id="rId15"/>
    <p:sldId id="272" r:id="rId16"/>
    <p:sldId id="269" r:id="rId17"/>
    <p:sldId id="275" r:id="rId18"/>
    <p:sldId id="266" r:id="rId19"/>
    <p:sldId id="276" r:id="rId20"/>
    <p:sldId id="270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980F60-C47E-489A-92A9-0301FD4A83E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E69300-12B9-414F-916F-FCAC1035F5C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node-ventures.com/buy-clearno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allstarnode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allstarlink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hamvoip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kb7ht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AllStar</a:t>
            </a:r>
            <a:r>
              <a:rPr lang="en-US" dirty="0"/>
              <a:t> </a:t>
            </a:r>
            <a:r>
              <a:rPr lang="en-US" dirty="0" smtClean="0"/>
              <a:t>Asterisk </a:t>
            </a:r>
            <a:r>
              <a:rPr lang="en-US" dirty="0"/>
              <a:t>Repeater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Davis, KB7HTA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AllStar</a:t>
            </a:r>
            <a:r>
              <a:rPr lang="en-US" dirty="0"/>
              <a:t> </a:t>
            </a:r>
            <a:r>
              <a:rPr lang="en-US" dirty="0" smtClean="0"/>
              <a:t>Connection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54" y="1935163"/>
            <a:ext cx="5857492" cy="4389437"/>
          </a:xfrm>
        </p:spPr>
      </p:pic>
    </p:spTree>
    <p:extLst>
      <p:ext uri="{BB962C8B-B14F-4D97-AF65-F5344CB8AC3E}">
        <p14:creationId xmlns:p14="http://schemas.microsoft.com/office/powerpoint/2010/main" val="9942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AllStar</a:t>
            </a:r>
            <a:r>
              <a:rPr lang="en-US" dirty="0" smtClean="0"/>
              <a:t> Node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9" y="1935163"/>
            <a:ext cx="6086102" cy="4389437"/>
          </a:xfrm>
        </p:spPr>
      </p:pic>
    </p:spTree>
    <p:extLst>
      <p:ext uri="{BB962C8B-B14F-4D97-AF65-F5344CB8AC3E}">
        <p14:creationId xmlns:p14="http://schemas.microsoft.com/office/powerpoint/2010/main" val="28262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dirty="0" err="1"/>
              <a:t>AllStar</a:t>
            </a:r>
            <a:r>
              <a:rPr lang="en-US" dirty="0"/>
              <a:t> Node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986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</a:t>
            </a:r>
            <a:r>
              <a:rPr lang="en-US" dirty="0" err="1"/>
              <a:t>AllStar</a:t>
            </a:r>
            <a:r>
              <a:rPr lang="en-US" dirty="0"/>
              <a:t> Node Hardware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  <p:extLst>
      <p:ext uri="{BB962C8B-B14F-4D97-AF65-F5344CB8AC3E}">
        <p14:creationId xmlns:p14="http://schemas.microsoft.com/office/powerpoint/2010/main" val="263874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Buy an </a:t>
            </a:r>
            <a:r>
              <a:rPr lang="en-US" dirty="0" err="1" smtClean="0"/>
              <a:t>AllStar</a:t>
            </a:r>
            <a:r>
              <a:rPr lang="en-US" dirty="0" smtClean="0"/>
              <a:t> Node – </a:t>
            </a:r>
            <a:r>
              <a:rPr lang="en-US" dirty="0" smtClean="0">
                <a:hlinkClick r:id="rId2"/>
              </a:rPr>
              <a:t>Clear Node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5" y="1935163"/>
            <a:ext cx="7418569" cy="4389437"/>
          </a:xfrm>
        </p:spPr>
      </p:pic>
    </p:spTree>
    <p:extLst>
      <p:ext uri="{BB962C8B-B14F-4D97-AF65-F5344CB8AC3E}">
        <p14:creationId xmlns:p14="http://schemas.microsoft.com/office/powerpoint/2010/main" val="18516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Buy an </a:t>
            </a:r>
            <a:r>
              <a:rPr lang="en-US" dirty="0" err="1" smtClean="0"/>
              <a:t>AllStar</a:t>
            </a:r>
            <a:r>
              <a:rPr lang="en-US" dirty="0" smtClean="0"/>
              <a:t> Node –  </a:t>
            </a:r>
            <a:r>
              <a:rPr lang="en-US" dirty="0" err="1" smtClean="0">
                <a:hlinkClick r:id="rId2"/>
              </a:rPr>
              <a:t>Radioless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5" y="1935163"/>
            <a:ext cx="7219889" cy="4389437"/>
          </a:xfrm>
        </p:spPr>
      </p:pic>
    </p:spTree>
    <p:extLst>
      <p:ext uri="{BB962C8B-B14F-4D97-AF65-F5344CB8AC3E}">
        <p14:creationId xmlns:p14="http://schemas.microsoft.com/office/powerpoint/2010/main" val="6674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1 – </a:t>
            </a:r>
            <a:r>
              <a:rPr lang="en-US" dirty="0" smtClean="0">
                <a:hlinkClick r:id="rId2"/>
              </a:rPr>
              <a:t>AllstarLink.org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7" y="1935163"/>
            <a:ext cx="7499505" cy="4389437"/>
          </a:xfrm>
        </p:spPr>
      </p:pic>
    </p:spTree>
    <p:extLst>
      <p:ext uri="{BB962C8B-B14F-4D97-AF65-F5344CB8AC3E}">
        <p14:creationId xmlns:p14="http://schemas.microsoft.com/office/powerpoint/2010/main" val="27343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AllStarLink</a:t>
            </a:r>
            <a:r>
              <a:rPr lang="en-US" dirty="0" smtClean="0"/>
              <a:t> Node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7" y="1935163"/>
            <a:ext cx="7588966" cy="4389437"/>
          </a:xfrm>
        </p:spPr>
      </p:pic>
    </p:spTree>
    <p:extLst>
      <p:ext uri="{BB962C8B-B14F-4D97-AF65-F5344CB8AC3E}">
        <p14:creationId xmlns:p14="http://schemas.microsoft.com/office/powerpoint/2010/main" val="236881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AllStar</a:t>
            </a:r>
            <a:r>
              <a:rPr lang="en-US" dirty="0" smtClean="0"/>
              <a:t> Connection Bubble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9" y="1935163"/>
            <a:ext cx="6928961" cy="4389437"/>
          </a:xfrm>
        </p:spPr>
      </p:pic>
    </p:spTree>
    <p:extLst>
      <p:ext uri="{BB962C8B-B14F-4D97-AF65-F5344CB8AC3E}">
        <p14:creationId xmlns:p14="http://schemas.microsoft.com/office/powerpoint/2010/main" val="21085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AllStarLink</a:t>
            </a:r>
            <a:r>
              <a:rPr lang="en-US" dirty="0" smtClean="0"/>
              <a:t> Status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5" y="1935163"/>
            <a:ext cx="7940509" cy="4389437"/>
          </a:xfrm>
        </p:spPr>
      </p:pic>
    </p:spTree>
    <p:extLst>
      <p:ext uri="{BB962C8B-B14F-4D97-AF65-F5344CB8AC3E}">
        <p14:creationId xmlns:p14="http://schemas.microsoft.com/office/powerpoint/2010/main" val="312871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Asterisk </a:t>
            </a:r>
            <a:r>
              <a:rPr lang="en-US" dirty="0" smtClean="0"/>
              <a:t>– </a:t>
            </a:r>
            <a:r>
              <a:rPr lang="en-US" dirty="0" err="1" smtClean="0"/>
              <a:t>AllStar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1999 </a:t>
            </a:r>
            <a:r>
              <a:rPr lang="en-US" dirty="0" smtClean="0"/>
              <a:t>– Mark Spencer (Huntsville, AL) started a Linux software </a:t>
            </a:r>
            <a:r>
              <a:rPr lang="en-US" dirty="0" smtClean="0"/>
              <a:t>company called </a:t>
            </a:r>
            <a:r>
              <a:rPr lang="en-US" dirty="0" err="1" smtClean="0"/>
              <a:t>Digium</a:t>
            </a:r>
            <a:endParaRPr lang="en-US" dirty="0" smtClean="0"/>
          </a:p>
          <a:p>
            <a:r>
              <a:rPr lang="en-US" dirty="0" smtClean="0"/>
              <a:t>The company grew and needed phone services – So they wrote their own PBX software called </a:t>
            </a:r>
            <a:r>
              <a:rPr lang="en-US" dirty="0" err="1" smtClean="0"/>
              <a:t>Digium</a:t>
            </a:r>
            <a:r>
              <a:rPr lang="en-US" dirty="0" smtClean="0"/>
              <a:t>/ Asterisk </a:t>
            </a:r>
            <a:r>
              <a:rPr lang="en-US" dirty="0" smtClean="0"/>
              <a:t>in </a:t>
            </a:r>
            <a:r>
              <a:rPr lang="en-US" dirty="0" smtClean="0"/>
              <a:t>2001.</a:t>
            </a:r>
            <a:r>
              <a:rPr lang="en-US" dirty="0"/>
              <a:t> Today, the company remains the maintainer and sponsor of the Asterisk project, with its open source code available free of charge.</a:t>
            </a:r>
            <a:endParaRPr lang="en-US" dirty="0" smtClean="0"/>
          </a:p>
          <a:p>
            <a:r>
              <a:rPr lang="en-US" dirty="0" smtClean="0"/>
              <a:t>Asterisk </a:t>
            </a:r>
            <a:r>
              <a:rPr lang="en-US" dirty="0"/>
              <a:t>now includes some of the most talented minds from over 170 countries, with approximately 2 million servers running the software.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8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2 – </a:t>
            </a:r>
            <a:r>
              <a:rPr lang="en-US" dirty="0" smtClean="0">
                <a:hlinkClick r:id="rId2"/>
              </a:rPr>
              <a:t>HamVOIP.org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5" y="1935163"/>
            <a:ext cx="7696049" cy="4389437"/>
          </a:xfrm>
        </p:spPr>
      </p:pic>
    </p:spTree>
    <p:extLst>
      <p:ext uri="{BB962C8B-B14F-4D97-AF65-F5344CB8AC3E}">
        <p14:creationId xmlns:p14="http://schemas.microsoft.com/office/powerpoint/2010/main" val="1716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Get out there, and add an </a:t>
            </a:r>
            <a:r>
              <a:rPr lang="en-US" dirty="0" err="1" smtClean="0"/>
              <a:t>AllStar</a:t>
            </a:r>
            <a:r>
              <a:rPr lang="en-US" dirty="0" smtClean="0"/>
              <a:t> Node to your shack</a:t>
            </a:r>
          </a:p>
          <a:p>
            <a:pPr marL="0" indent="0">
              <a:buNone/>
            </a:pPr>
            <a:r>
              <a:rPr lang="en-US" dirty="0" smtClean="0"/>
              <a:t>Presentation available on </a:t>
            </a:r>
            <a:r>
              <a:rPr lang="en-US" dirty="0" smtClean="0">
                <a:hlinkClick r:id="rId2" action="ppaction://hlinkfile"/>
              </a:rPr>
              <a:t>KB7HTA Website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 VOIP – History of </a:t>
            </a:r>
            <a:r>
              <a:rPr lang="en-US" dirty="0" err="1" smtClean="0"/>
              <a:t>app_rpt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melding of Asterisk PBX and </a:t>
            </a:r>
            <a:r>
              <a:rPr lang="en-US" dirty="0" smtClean="0"/>
              <a:t>Linux-based </a:t>
            </a:r>
            <a:r>
              <a:rPr lang="en-US" dirty="0"/>
              <a:t>repeater control code </a:t>
            </a:r>
            <a:r>
              <a:rPr lang="en-US" dirty="0" err="1" smtClean="0"/>
              <a:t>app_rpt</a:t>
            </a:r>
            <a:r>
              <a:rPr lang="en-US" dirty="0" smtClean="0"/>
              <a:t> w</a:t>
            </a:r>
            <a:r>
              <a:rPr lang="en-US" dirty="0" smtClean="0"/>
              <a:t>as written </a:t>
            </a:r>
            <a:r>
              <a:rPr lang="en-US" dirty="0"/>
              <a:t>to allow additional </a:t>
            </a:r>
            <a:r>
              <a:rPr lang="en-US" dirty="0" smtClean="0"/>
              <a:t>hardware/applications </a:t>
            </a:r>
            <a:r>
              <a:rPr lang="en-US" dirty="0" smtClean="0"/>
              <a:t>to </a:t>
            </a:r>
            <a:r>
              <a:rPr lang="en-US" dirty="0"/>
              <a:t>extend its </a:t>
            </a:r>
            <a:r>
              <a:rPr lang="en-US" dirty="0" smtClean="0"/>
              <a:t>capability</a:t>
            </a:r>
          </a:p>
          <a:p>
            <a:r>
              <a:rPr lang="en-US" dirty="0"/>
              <a:t>The </a:t>
            </a:r>
            <a:r>
              <a:rPr lang="en-US" dirty="0" err="1"/>
              <a:t>app_rpt</a:t>
            </a:r>
            <a:r>
              <a:rPr lang="en-US" dirty="0"/>
              <a:t> application was </a:t>
            </a:r>
            <a:r>
              <a:rPr lang="en-US" dirty="0" smtClean="0"/>
              <a:t>written by </a:t>
            </a:r>
            <a:r>
              <a:rPr lang="en-US" dirty="0"/>
              <a:t>Jim Dixon, </a:t>
            </a:r>
            <a:r>
              <a:rPr lang="en-US" dirty="0" smtClean="0"/>
              <a:t>WB6NIL, </a:t>
            </a:r>
            <a:r>
              <a:rPr lang="en-US" dirty="0"/>
              <a:t>and Steve Rodgers, </a:t>
            </a:r>
            <a:r>
              <a:rPr lang="en-US" dirty="0" smtClean="0"/>
              <a:t>WA6ZFT, </a:t>
            </a:r>
            <a:r>
              <a:rPr lang="en-US" dirty="0" smtClean="0"/>
              <a:t>in </a:t>
            </a:r>
            <a:r>
              <a:rPr lang="en-US" dirty="0"/>
              <a:t>the mid </a:t>
            </a:r>
            <a:r>
              <a:rPr lang="en-US" dirty="0" smtClean="0"/>
              <a:t>2000's, to fulfill their need </a:t>
            </a:r>
            <a:r>
              <a:rPr lang="en-US" dirty="0"/>
              <a:t>for </a:t>
            </a:r>
            <a:r>
              <a:rPr lang="en-US" dirty="0" smtClean="0"/>
              <a:t>a repeater </a:t>
            </a:r>
            <a:r>
              <a:rPr lang="en-US" dirty="0"/>
              <a:t>controller and VOIP </a:t>
            </a:r>
            <a:r>
              <a:rPr lang="en-US" dirty="0" smtClean="0"/>
              <a:t>interface</a:t>
            </a:r>
          </a:p>
          <a:p>
            <a:r>
              <a:rPr lang="en-US" dirty="0"/>
              <a:t>Original system used a Quad PCI radio interface </a:t>
            </a:r>
            <a:r>
              <a:rPr lang="en-US" dirty="0" smtClean="0"/>
              <a:t>card and later a </a:t>
            </a:r>
            <a:r>
              <a:rPr lang="en-US" dirty="0" smtClean="0"/>
              <a:t>Universal Radio Interface or sound FOB</a:t>
            </a:r>
          </a:p>
          <a:p>
            <a:r>
              <a:rPr lang="en-US" dirty="0" smtClean="0"/>
              <a:t>Presently </a:t>
            </a:r>
            <a:r>
              <a:rPr lang="en-US" dirty="0" err="1" smtClean="0"/>
              <a:t>AllStar</a:t>
            </a:r>
            <a:r>
              <a:rPr lang="en-US" dirty="0" smtClean="0"/>
              <a:t> makes use of this system for repeaters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AR VOIP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Echolink</a:t>
            </a:r>
            <a:r>
              <a:rPr lang="en-US" dirty="0"/>
              <a:t> </a:t>
            </a:r>
            <a:r>
              <a:rPr lang="en-US" dirty="0" smtClean="0"/>
              <a:t>-- Free</a:t>
            </a:r>
          </a:p>
          <a:p>
            <a:r>
              <a:rPr lang="en-US" dirty="0" smtClean="0"/>
              <a:t>Not open source and limited App Interface</a:t>
            </a:r>
          </a:p>
          <a:p>
            <a:r>
              <a:rPr lang="en-US" dirty="0" smtClean="0"/>
              <a:t>Low audio quality – GSM – Half Duplex</a:t>
            </a:r>
          </a:p>
          <a:p>
            <a:r>
              <a:rPr lang="en-US" dirty="0" smtClean="0"/>
              <a:t>Easy to use with a large user base</a:t>
            </a:r>
          </a:p>
          <a:p>
            <a:r>
              <a:rPr lang="en-US" dirty="0" smtClean="0"/>
              <a:t>Limited capability</a:t>
            </a:r>
          </a:p>
          <a:p>
            <a:r>
              <a:rPr lang="en-US" dirty="0" smtClean="0"/>
              <a:t>Not the best choice for computer linking</a:t>
            </a:r>
          </a:p>
          <a:p>
            <a:r>
              <a:rPr lang="en-US" dirty="0" smtClean="0"/>
              <a:t>Computer or phone originated</a:t>
            </a:r>
          </a:p>
          <a:p>
            <a:r>
              <a:rPr lang="en-US" dirty="0" smtClean="0"/>
              <a:t>Stable, but has been around for a while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AR VOIP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IRLP – Internet Linking Protocol</a:t>
            </a:r>
          </a:p>
          <a:p>
            <a:r>
              <a:rPr lang="en-US" dirty="0" smtClean="0"/>
              <a:t>Not open source – Requires a board purchase</a:t>
            </a:r>
          </a:p>
          <a:p>
            <a:r>
              <a:rPr lang="en-US" dirty="0" smtClean="0"/>
              <a:t>Good audio quality – </a:t>
            </a:r>
            <a:r>
              <a:rPr lang="en-US" dirty="0"/>
              <a:t>Adaptive D</a:t>
            </a:r>
            <a:r>
              <a:rPr lang="en-US" dirty="0" smtClean="0"/>
              <a:t>ifferential Pulse-Code Modulation</a:t>
            </a:r>
            <a:r>
              <a:rPr lang="en-US" b="1" dirty="0" smtClean="0"/>
              <a:t> </a:t>
            </a:r>
            <a:r>
              <a:rPr lang="en-US" dirty="0" smtClean="0"/>
              <a:t>ADPCM – Half Duplex</a:t>
            </a:r>
          </a:p>
          <a:p>
            <a:r>
              <a:rPr lang="en-US" dirty="0" smtClean="0"/>
              <a:t>Smaller user base</a:t>
            </a:r>
          </a:p>
          <a:p>
            <a:r>
              <a:rPr lang="en-US" dirty="0" smtClean="0"/>
              <a:t>Only radio originated</a:t>
            </a:r>
          </a:p>
          <a:p>
            <a:r>
              <a:rPr lang="en-US" dirty="0" smtClean="0"/>
              <a:t>Limited capability</a:t>
            </a:r>
          </a:p>
          <a:p>
            <a:r>
              <a:rPr lang="en-US" dirty="0" smtClean="0"/>
              <a:t>Limited connectability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AR VOIP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AllStar</a:t>
            </a:r>
            <a:endParaRPr lang="en-US" dirty="0" smtClean="0"/>
          </a:p>
          <a:p>
            <a:r>
              <a:rPr lang="en-US" dirty="0" smtClean="0"/>
              <a:t>Open source – Free</a:t>
            </a:r>
          </a:p>
          <a:p>
            <a:r>
              <a:rPr lang="en-US" dirty="0" smtClean="0"/>
              <a:t>Excellent audio quality – Full duplex</a:t>
            </a:r>
          </a:p>
          <a:p>
            <a:r>
              <a:rPr lang="en-US" dirty="0" smtClean="0"/>
              <a:t>Choice of codecs</a:t>
            </a:r>
          </a:p>
          <a:p>
            <a:r>
              <a:rPr lang="en-US" dirty="0" smtClean="0"/>
              <a:t>Radio, phone or computer originated</a:t>
            </a:r>
          </a:p>
          <a:p>
            <a:r>
              <a:rPr lang="en-US" dirty="0" smtClean="0"/>
              <a:t>Endless capability and connectability, low cost</a:t>
            </a:r>
          </a:p>
          <a:p>
            <a:r>
              <a:rPr lang="en-US" dirty="0" smtClean="0"/>
              <a:t>Bridges for </a:t>
            </a:r>
            <a:r>
              <a:rPr lang="en-US" dirty="0" err="1" smtClean="0"/>
              <a:t>Echolink</a:t>
            </a:r>
            <a:r>
              <a:rPr lang="en-US" dirty="0" smtClean="0"/>
              <a:t>, D-Star, C4FM, DMR, etc.</a:t>
            </a:r>
          </a:p>
          <a:p>
            <a:r>
              <a:rPr lang="en-US" dirty="0" smtClean="0"/>
              <a:t>Requires some LINUX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AllStar</a:t>
            </a:r>
            <a:r>
              <a:rPr lang="en-US" dirty="0" smtClean="0"/>
              <a:t> Node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54" y="1935163"/>
            <a:ext cx="5857492" cy="4389437"/>
          </a:xfrm>
        </p:spPr>
      </p:pic>
    </p:spTree>
    <p:extLst>
      <p:ext uri="{BB962C8B-B14F-4D97-AF65-F5344CB8AC3E}">
        <p14:creationId xmlns:p14="http://schemas.microsoft.com/office/powerpoint/2010/main" val="23918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AllStar</a:t>
            </a:r>
            <a:r>
              <a:rPr lang="en-US" dirty="0"/>
              <a:t> Node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01" y="1935163"/>
            <a:ext cx="5829797" cy="4389437"/>
          </a:xfrm>
        </p:spPr>
      </p:pic>
    </p:spTree>
    <p:extLst>
      <p:ext uri="{BB962C8B-B14F-4D97-AF65-F5344CB8AC3E}">
        <p14:creationId xmlns:p14="http://schemas.microsoft.com/office/powerpoint/2010/main" val="18058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AllStar</a:t>
            </a:r>
            <a:r>
              <a:rPr lang="en-US" dirty="0"/>
              <a:t> Node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55" y="1935163"/>
            <a:ext cx="5847689" cy="4389437"/>
          </a:xfrm>
        </p:spPr>
      </p:pic>
    </p:spTree>
    <p:extLst>
      <p:ext uri="{BB962C8B-B14F-4D97-AF65-F5344CB8AC3E}">
        <p14:creationId xmlns:p14="http://schemas.microsoft.com/office/powerpoint/2010/main" val="941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399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AllStar Asterisk Repeater</vt:lpstr>
      <vt:lpstr>Asterisk – AllStar</vt:lpstr>
      <vt:lpstr>Radio VOIP – History of app_rpt</vt:lpstr>
      <vt:lpstr>Comparison of AR VOIP Systems</vt:lpstr>
      <vt:lpstr>Comparison of AR VOIP Systems</vt:lpstr>
      <vt:lpstr>Comparison of AR VOIP Systems</vt:lpstr>
      <vt:lpstr>AllStar Node Example</vt:lpstr>
      <vt:lpstr>AllStar Node Example</vt:lpstr>
      <vt:lpstr>AllStar Node Example</vt:lpstr>
      <vt:lpstr>AllStar Connection Map</vt:lpstr>
      <vt:lpstr>Building AllStar Node Hardware</vt:lpstr>
      <vt:lpstr>Building AllStar Node Hardware</vt:lpstr>
      <vt:lpstr>Building AllStar Node Hardware</vt:lpstr>
      <vt:lpstr>Buy an AllStar Node – Clear Node</vt:lpstr>
      <vt:lpstr>Buy an AllStar Node –  Radioless </vt:lpstr>
      <vt:lpstr>Website 1 – AllstarLink.org</vt:lpstr>
      <vt:lpstr>AllStarLink Node List</vt:lpstr>
      <vt:lpstr>AllStar Connection Bubble Chart</vt:lpstr>
      <vt:lpstr>AllStarLink Status Page</vt:lpstr>
      <vt:lpstr>Website 2 – HamVOIP.org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Asterisk AllStar Repeater</dc:title>
  <dc:creator>Tom</dc:creator>
  <cp:lastModifiedBy>Tom</cp:lastModifiedBy>
  <cp:revision>18</cp:revision>
  <dcterms:created xsi:type="dcterms:W3CDTF">2020-10-07T12:00:15Z</dcterms:created>
  <dcterms:modified xsi:type="dcterms:W3CDTF">2020-10-09T00:50:19Z</dcterms:modified>
</cp:coreProperties>
</file>