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9" r:id="rId9"/>
    <p:sldId id="301" r:id="rId10"/>
    <p:sldId id="302" r:id="rId11"/>
    <p:sldId id="303" r:id="rId12"/>
    <p:sldId id="300" r:id="rId13"/>
    <p:sldId id="313" r:id="rId14"/>
    <p:sldId id="274" r:id="rId15"/>
    <p:sldId id="275" r:id="rId16"/>
    <p:sldId id="297" r:id="rId17"/>
    <p:sldId id="314" r:id="rId18"/>
    <p:sldId id="307" r:id="rId19"/>
    <p:sldId id="305" r:id="rId20"/>
    <p:sldId id="306" r:id="rId21"/>
    <p:sldId id="304" r:id="rId22"/>
    <p:sldId id="308" r:id="rId23"/>
    <p:sldId id="273" r:id="rId24"/>
    <p:sldId id="287" r:id="rId25"/>
    <p:sldId id="288" r:id="rId26"/>
    <p:sldId id="309" r:id="rId27"/>
    <p:sldId id="311" r:id="rId28"/>
    <p:sldId id="268" r:id="rId29"/>
    <p:sldId id="293" r:id="rId30"/>
    <p:sldId id="292" r:id="rId31"/>
    <p:sldId id="294" r:id="rId32"/>
    <p:sldId id="295" r:id="rId33"/>
    <p:sldId id="291" r:id="rId34"/>
    <p:sldId id="269" r:id="rId35"/>
    <p:sldId id="270" r:id="rId36"/>
    <p:sldId id="271" r:id="rId37"/>
    <p:sldId id="272" r:id="rId38"/>
    <p:sldId id="277" r:id="rId39"/>
    <p:sldId id="310" r:id="rId40"/>
    <p:sldId id="312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2094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032966E-968C-4264-9047-CAEEC98E3BFF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CFDF16-E6DE-4EC0-B24A-F4003656862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kb7hta.com/project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sdxmad.us1.quickconnect.to/" TargetMode="External"/><Relationship Id="rId2" Type="http://schemas.openxmlformats.org/officeDocument/2006/relationships/hyperlink" Target="http://tdavis.dyndns.org:81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bay.com/itm/HD-1080p-PTZ-Outdoor-Speed-Dome-IP-Pan-Tilt-30X-Zoom-IR-Network-Security-Cameras/401319172953?_trkparms=ispr%3D1&amp;hash=item5d707c9b59:g:Jz0AAOSwwzla-kqV&amp;enc=AQAEAAACUBPxNw%2BVj6nta7CKEs3N0qWn2Plqa0EM2QVapW5AWBM74PuzquqaKqUJlMuY%2BmZdlHb2fzC%2BNVyGAGvxXvsc8BLSeKdqQqqvfDeXPrAMb9XLaRRHIqgb7Dkf8C%2BWrZz5dp3t0KhnK663gjirrrN0MKYjNlz2FQmVwn8%2BaqWEY1uEwZXUv0lbV8GVEyXSbGUUEuLYmdXfE4sJvv0aoWRMLZr6ZfhsgnkXQqibwRg7ADAy7p2NzHMTHdP16p4IJwlWuZIxhk/eHhMC8d2f3f3PwDldOccY7kbG92oojJtkJ0j1o1Z8aZNjgSvejGBVpKrTaDPcjgu2%2B6Fvp9rjHlHbUrWlGnmAel//tpWyXLlPckB1PeeLcHm7soqLZG8cEDlJMvM/5wU4FA5v/d4CiBzR3WVN12XoYGRbHSY%2BdkHIlNUM6TAzX3SX7fPWYeAnScXcvXpOQipICYQND%2B/nB%2BJziFyVSlQaiQO6WsgLTKBqe2Iu8sHkPZ4Qi/ZsPtaWwvN1/2p9xHXc0dVYMHbjUML%2B5ip92Kpa5TymhWQYJH2oe7nYvaEB%2BDCd7kSybWMYOA2Q/7j3xbPvh5J6QZjD0l4DVXpFQ5DpiebeEeR1RRYc1NEZ0xp1gHc7SsmxmhVFRFxiZZLAMABG4Wo8PMuUDYubonNzcNt8D5zXmyBspM8uQ2hMZAkY/khqzLJL%2BO36xsfkuC%2BMghpRnbOgoi3mWNW8Uw07wRp6Sf46cCRbtZvPntsoZZtK08U%2BALWaFigpDDQt%2B5KxXiGTvLnlDiLnzQI3v9A%3D&amp;checksum=40131917295382fab0a0201e4bd48528fb9b0d18f57a&amp;enc=AQAEAAACUBPxNw%2BVj6nta7CKEs3N0qWn2Plqa0EM2QVapW5AWBM74PuzquqaKqUJlMuY%2BmZdlHb2fzC%2BNVyGAGvxXvsc8BLSeKdqQqqvfDeXPrAMb9XLaRRHIqgb7Dkf8C%2BWrZz5dp3t0KhnK663gjirrrN0MKYjNlz2FQmVwn8%2BaqWEY1uEwZXUv0lbV8GVEyXSbGUUEuLYmdXfE4sJvv0aoWRMLZr6ZfhsgnkXQqibwRg7ADAy7p2NzHMTHdP16p4IJwlWuZIxhk/eHhMC8d2f3f3PwDldOccY7kbG92oojJtkJ0j1o1Z8aZNjgSvejGBVpKrTaDPcjgu2%2B6Fvp9rjHlHbUrWlGnmAel//tpWyXLlPckB1PeeLcHm7soqLZG8cEDlJMvM/5wU4FA5v/d4CiBzR3WVN12XoYGRbHSY%2BdkHIlNUM6TAzX3SX7fPWYeAnScXcvXpOQipICYQND%2B/nB%2BJziFyVSlQaiQO6WsgLTKBqe2Iu8sHkPZ4Qi/ZsPtaWwvN1/2p9xHXc0dVYMHbjUML%2B5ip92Kpa5TymhWQYJH2oe7nYvaEB%2BDCd7kSybWMYOA2Q/7j3xbPvh5J6QZjD0l4DVXpFQ5DpiebeEeR1RRYc1NEZ0xp1gHc7SsmxmhVFRFxiZZLAMABG4Wo8PMuUDYubonNzcNt8D5zXmyBspM8uQ2hMZAkY/khqzLJL%2BO36xsfkuC%2BMghpRnbOgoi3mWNW8Uw07wRp6Sf46cCRbtZvPntsoZZtK08U%2BALWaFigpDDQt%2B5KxXiGTvLnlDiLnzQI3v9A%3D&amp;checksum=40131917295382fab0a0201e4bd48528fb9b0d18f57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ednmesh.org/" TargetMode="External"/><Relationship Id="rId2" Type="http://schemas.openxmlformats.org/officeDocument/2006/relationships/hyperlink" Target="https://link.ui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s.arednmesh.org/firmware/ubnt/html/stable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ednmesh.org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kb7hta.com/damn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kb7hta.com/lvmesh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@37.8916212,-115.0059657,3a,75y,283.07h,90t/data=!3m6!1e1!3m4!1sngsSz01d8S0j9Nula_c4cQ!2e0!7i13312!8i6656" TargetMode="External"/><Relationship Id="rId2" Type="http://schemas.openxmlformats.org/officeDocument/2006/relationships/hyperlink" Target="https://www.google.com/maps/d/edit?mid=1NUdTUW93vQnABCJ8dK6mfJ5R2WanRK1d&amp;ll=38.45681779590515,-114.90347400000002&amp;z=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maps/d/edit?mid=1qEV3jUqMj0wdlUSYSfO0QvUWlmL-ET4T&amp;ll=37.76080066657018,-115.10534383070973&amp;z=12" TargetMode="External"/><Relationship Id="rId5" Type="http://schemas.openxmlformats.org/officeDocument/2006/relationships/hyperlink" Target="https://link.ui.com/" TargetMode="External"/><Relationship Id="rId4" Type="http://schemas.openxmlformats.org/officeDocument/2006/relationships/hyperlink" Target="https://ngmdb.usgs.gov/topoview/viewer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Amateur Radio Mesh Networking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</a:p>
          <a:p>
            <a:r>
              <a:rPr lang="en-US" dirty="0" smtClean="0"/>
              <a:t>By Tom Davis – KB7HTA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NORC Check Point 7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8" y="1600200"/>
            <a:ext cx="7814843" cy="4708525"/>
          </a:xfrm>
        </p:spPr>
      </p:pic>
    </p:spTree>
    <p:extLst>
      <p:ext uri="{BB962C8B-B14F-4D97-AF65-F5344CB8AC3E}">
        <p14:creationId xmlns:p14="http://schemas.microsoft.com/office/powerpoint/2010/main" val="10189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</a:t>
            </a:r>
            <a:r>
              <a:rPr lang="en-US" dirty="0" err="1" smtClean="0"/>
              <a:t>Calc</a:t>
            </a:r>
            <a:r>
              <a:rPr lang="en-US" dirty="0" smtClean="0"/>
              <a:t> CP7 to NN High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574"/>
            <a:ext cx="8229600" cy="3931776"/>
          </a:xfrm>
        </p:spPr>
      </p:pic>
    </p:spTree>
    <p:extLst>
      <p:ext uri="{BB962C8B-B14F-4D97-AF65-F5344CB8AC3E}">
        <p14:creationId xmlns:p14="http://schemas.microsoft.com/office/powerpoint/2010/main" val="19955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NORC Mesh Network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91" y="1600200"/>
            <a:ext cx="6372817" cy="4708525"/>
          </a:xfrm>
        </p:spPr>
      </p:pic>
    </p:spTree>
    <p:extLst>
      <p:ext uri="{BB962C8B-B14F-4D97-AF65-F5344CB8AC3E}">
        <p14:creationId xmlns:p14="http://schemas.microsoft.com/office/powerpoint/2010/main" val="35289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Construction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5375510" cy="4111625"/>
          </a:xfrm>
        </p:spPr>
      </p:pic>
    </p:spTree>
    <p:extLst>
      <p:ext uri="{BB962C8B-B14F-4D97-AF65-F5344CB8AC3E}">
        <p14:creationId xmlns:p14="http://schemas.microsoft.com/office/powerpoint/2010/main" val="23480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Link: </a:t>
            </a:r>
            <a:r>
              <a:rPr lang="en-US" sz="1800" dirty="0" smtClean="0">
                <a:solidFill>
                  <a:schemeClr val="bg1"/>
                </a:solidFill>
                <a:hlinkClick r:id="rId2"/>
              </a:rPr>
              <a:t>Power Box Project</a:t>
            </a:r>
            <a:endParaRPr lang="en-US" sz="18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90057"/>
            <a:ext cx="4191000" cy="418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Node(s)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42823" y="1890977"/>
            <a:ext cx="5374217" cy="4030663"/>
          </a:xfrm>
        </p:spPr>
      </p:pic>
    </p:spTree>
    <p:extLst>
      <p:ext uri="{BB962C8B-B14F-4D97-AF65-F5344CB8AC3E}">
        <p14:creationId xmlns:p14="http://schemas.microsoft.com/office/powerpoint/2010/main" val="15990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Node Transport Bag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796617" cy="5097463"/>
          </a:xfrm>
        </p:spPr>
      </p:pic>
    </p:spTree>
    <p:extLst>
      <p:ext uri="{BB962C8B-B14F-4D97-AF65-F5344CB8AC3E}">
        <p14:creationId xmlns:p14="http://schemas.microsoft.com/office/powerpoint/2010/main" val="63126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 Day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510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Finish/Start Line Manned by Tom Davis, KB7HTA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71042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Lower Fossil Relay Node Manned by Tristan Davis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303331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AR Mesh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 many ways, it is the same as the Internet</a:t>
            </a:r>
          </a:p>
          <a:p>
            <a:r>
              <a:rPr lang="en-US" dirty="0">
                <a:solidFill>
                  <a:schemeClr val="bg1"/>
                </a:solidFill>
              </a:rPr>
              <a:t>What you can do on the Internet you can do on a private mesh network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Websites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Mesh Node Status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Servers </a:t>
            </a:r>
            <a:r>
              <a:rPr lang="en-US" dirty="0" err="1" smtClean="0">
                <a:solidFill>
                  <a:schemeClr val="bg1"/>
                </a:solidFill>
                <a:hlinkClick r:id="rId3"/>
              </a:rPr>
              <a:t>LVMesh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Search Engines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Chat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IP </a:t>
            </a:r>
            <a:r>
              <a:rPr lang="en-US" dirty="0" smtClean="0">
                <a:solidFill>
                  <a:schemeClr val="bg1"/>
                </a:solidFill>
              </a:rPr>
              <a:t>Cameras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VoIP Telephones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Emergency </a:t>
            </a:r>
            <a:r>
              <a:rPr lang="en-US" dirty="0" smtClean="0">
                <a:solidFill>
                  <a:schemeClr val="bg1"/>
                </a:solidFill>
              </a:rPr>
              <a:t>Services - </a:t>
            </a:r>
            <a:r>
              <a:rPr lang="en-US" dirty="0" err="1" smtClean="0">
                <a:solidFill>
                  <a:schemeClr val="bg1"/>
                </a:solidFill>
              </a:rPr>
              <a:t>WinLink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Point 8 Manned by Steve </a:t>
            </a:r>
            <a:r>
              <a:rPr lang="en-US" dirty="0" err="1" smtClean="0"/>
              <a:t>Forinella</a:t>
            </a:r>
            <a:r>
              <a:rPr lang="en-US" dirty="0" smtClean="0"/>
              <a:t>, N6SFX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9264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North Narrows High Relay Node Manned by Thomas Turner, KI6CCW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3365897" cy="4487864"/>
          </a:xfrm>
        </p:spPr>
      </p:pic>
    </p:spTree>
    <p:extLst>
      <p:ext uri="{BB962C8B-B14F-4D97-AF65-F5344CB8AC3E}">
        <p14:creationId xmlns:p14="http://schemas.microsoft.com/office/powerpoint/2010/main" val="135788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Narrows High Relay Node Manned by Thomas Turner, KI6CCW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0619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 Point 7 Manned by Wayne </a:t>
            </a:r>
            <a:r>
              <a:rPr lang="en-US" dirty="0" err="1" smtClean="0"/>
              <a:t>McGartlin</a:t>
            </a:r>
            <a:r>
              <a:rPr lang="en-US" dirty="0" smtClean="0"/>
              <a:t>, N7HWM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4356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Camera Endpoint Node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9500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Race Video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4223"/>
            <a:ext cx="8229600" cy="4640479"/>
          </a:xfrm>
        </p:spPr>
      </p:pic>
    </p:spTree>
    <p:extLst>
      <p:ext uri="{BB962C8B-B14F-4D97-AF65-F5344CB8AC3E}">
        <p14:creationId xmlns:p14="http://schemas.microsoft.com/office/powerpoint/2010/main" val="8098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Checkpoint Cameras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 Thomas Turner KI6CCW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Camera Purchased on </a:t>
            </a:r>
            <a:r>
              <a:rPr lang="en-US" dirty="0" err="1" smtClean="0">
                <a:solidFill>
                  <a:schemeClr val="bg1"/>
                </a:solidFill>
                <a:hlinkClick r:id="rId2"/>
              </a:rPr>
              <a:t>Ebay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Mounting the Camera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Camera Software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7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Select a Volunteer </a:t>
            </a: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the Audience</a:t>
            </a:r>
            <a:endParaRPr lang="en-US" dirty="0" smtClean="0">
              <a:hlinkClick r:id="rId2"/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Open </a:t>
            </a:r>
            <a:r>
              <a:rPr lang="en-US" dirty="0" smtClean="0">
                <a:hlinkClick r:id="rId2"/>
              </a:rPr>
              <a:t>Ubiquiti </a:t>
            </a:r>
            <a:r>
              <a:rPr lang="en-US" dirty="0">
                <a:hlinkClick r:id="rId2"/>
              </a:rPr>
              <a:t>Link </a:t>
            </a:r>
            <a:r>
              <a:rPr lang="en-US" dirty="0" smtClean="0">
                <a:hlinkClick r:id="rId2"/>
              </a:rPr>
              <a:t>Calculator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Search for Street Address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Draw Link from Volunteer’s Home to Apex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Analysis of Link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Is the link possible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so select appropriate hardware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not what are other link options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Purchase Equipment and Install - </a:t>
            </a:r>
            <a:r>
              <a:rPr lang="en-US" u="sng" dirty="0">
                <a:solidFill>
                  <a:schemeClr val="bg1"/>
                </a:solidFill>
                <a:hlinkClick r:id="rId3"/>
              </a:rPr>
              <a:t>AREDN</a:t>
            </a:r>
            <a:r>
              <a:rPr lang="en-US" dirty="0">
                <a:solidFill>
                  <a:schemeClr val="bg1"/>
                </a:solidFill>
              </a:rPr>
              <a:t>™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8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Radios Supported by AREDN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Ubiquiti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Rocket M2/3/5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Nano Station </a:t>
            </a:r>
            <a:r>
              <a:rPr lang="en-US" dirty="0" smtClean="0">
                <a:solidFill>
                  <a:schemeClr val="bg1"/>
                </a:solidFill>
              </a:rPr>
              <a:t>M2/3/5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Bullet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TP-Link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CPE-210/510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CPE-220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CPE-610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MikroTik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hAP</a:t>
            </a:r>
            <a:r>
              <a:rPr lang="en-US" dirty="0">
                <a:solidFill>
                  <a:schemeClr val="bg1"/>
                </a:solidFill>
              </a:rPr>
              <a:t> AC </a:t>
            </a:r>
            <a:r>
              <a:rPr lang="en-US" dirty="0" smtClean="0">
                <a:solidFill>
                  <a:schemeClr val="bg1"/>
                </a:solidFill>
              </a:rPr>
              <a:t>Lite</a:t>
            </a:r>
          </a:p>
          <a:p>
            <a:pPr marL="137160" indent="0">
              <a:buNone/>
            </a:pPr>
            <a:r>
              <a:rPr lang="en-US" sz="1700" dirty="0" smtClean="0">
                <a:solidFill>
                  <a:schemeClr val="bg1"/>
                </a:solidFill>
              </a:rPr>
              <a:t>List: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://downloads.arednmesh.org/firmware/ubnt/html/stable.html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65176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Ubiquiti Rocket M2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73262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61970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It Is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 for conducting business (Part 97 Rules)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24/7 Access – No guarantees!</a:t>
            </a: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Ubiquiti </a:t>
            </a:r>
            <a:r>
              <a:rPr lang="en-US" dirty="0" err="1" smtClean="0"/>
              <a:t>NanoStation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49462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3151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Ubiquiti Bullet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  <p:extLst>
      <p:ext uri="{BB962C8B-B14F-4D97-AF65-F5344CB8AC3E}">
        <p14:creationId xmlns:p14="http://schemas.microsoft.com/office/powerpoint/2010/main" val="14879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TP-Link CPE-210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049462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50299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MikroTik</a:t>
            </a:r>
            <a:r>
              <a:rPr lang="en-US" dirty="0" smtClean="0"/>
              <a:t> </a:t>
            </a:r>
            <a:r>
              <a:rPr lang="en-US" dirty="0" err="1" smtClean="0"/>
              <a:t>hAP</a:t>
            </a:r>
            <a:r>
              <a:rPr lang="en-US" dirty="0" smtClean="0"/>
              <a:t> AC Lite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335212"/>
            <a:ext cx="6350000" cy="3238500"/>
          </a:xfrm>
        </p:spPr>
      </p:pic>
    </p:spTree>
    <p:extLst>
      <p:ext uri="{BB962C8B-B14F-4D97-AF65-F5344CB8AC3E}">
        <p14:creationId xmlns:p14="http://schemas.microsoft.com/office/powerpoint/2010/main" val="30144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Most radios come with the antenna attached to the radio, usually a sector antennas (90</a:t>
            </a:r>
            <a:r>
              <a:rPr lang="en-US" dirty="0">
                <a:solidFill>
                  <a:schemeClr val="bg1"/>
                </a:solidFill>
              </a:rPr>
              <a:t> °</a:t>
            </a:r>
            <a:r>
              <a:rPr lang="en-US" dirty="0" smtClean="0">
                <a:solidFill>
                  <a:schemeClr val="bg1"/>
                </a:solidFill>
              </a:rPr>
              <a:t>, 120°)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Others, like the Ubiquiti Rocket M2/3/5  need an antenna – advantage or disadvantage?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There are </a:t>
            </a:r>
            <a:r>
              <a:rPr lang="en-US" dirty="0" err="1" smtClean="0">
                <a:solidFill>
                  <a:schemeClr val="bg1"/>
                </a:solidFill>
              </a:rPr>
              <a:t>omni</a:t>
            </a:r>
            <a:r>
              <a:rPr lang="en-US" dirty="0" smtClean="0">
                <a:solidFill>
                  <a:schemeClr val="bg1"/>
                </a:solidFill>
              </a:rPr>
              <a:t>-directional, dish and sector (90</a:t>
            </a:r>
            <a:r>
              <a:rPr lang="en-US" dirty="0">
                <a:solidFill>
                  <a:schemeClr val="bg1"/>
                </a:solidFill>
              </a:rPr>
              <a:t> °</a:t>
            </a:r>
            <a:r>
              <a:rPr lang="en-US" dirty="0" smtClean="0">
                <a:solidFill>
                  <a:schemeClr val="bg1"/>
                </a:solidFill>
              </a:rPr>
              <a:t>, 120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°) antennas</a:t>
            </a:r>
          </a:p>
          <a:p>
            <a:pPr marL="13716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Omni-Directional Antennas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2362"/>
            <a:ext cx="4571999" cy="5224201"/>
          </a:xfrm>
        </p:spPr>
      </p:pic>
    </p:spTree>
    <p:extLst>
      <p:ext uri="{BB962C8B-B14F-4D97-AF65-F5344CB8AC3E}">
        <p14:creationId xmlns:p14="http://schemas.microsoft.com/office/powerpoint/2010/main" val="20556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Dish Antennas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57" y="1600200"/>
            <a:ext cx="6805085" cy="4708525"/>
          </a:xfrm>
        </p:spPr>
      </p:pic>
    </p:spTree>
    <p:extLst>
      <p:ext uri="{BB962C8B-B14F-4D97-AF65-F5344CB8AC3E}">
        <p14:creationId xmlns:p14="http://schemas.microsoft.com/office/powerpoint/2010/main" val="32250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Antennas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66" y="1600200"/>
            <a:ext cx="5130668" cy="4708525"/>
          </a:xfrm>
        </p:spPr>
      </p:pic>
    </p:spTree>
    <p:extLst>
      <p:ext uri="{BB962C8B-B14F-4D97-AF65-F5344CB8AC3E}">
        <p14:creationId xmlns:p14="http://schemas.microsoft.com/office/powerpoint/2010/main" val="369680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 of the </a:t>
            </a:r>
            <a:r>
              <a:rPr lang="en-US" dirty="0" err="1" smtClean="0">
                <a:solidFill>
                  <a:schemeClr val="bg1"/>
                </a:solidFill>
              </a:rPr>
              <a:t>LVMesh</a:t>
            </a:r>
            <a:r>
              <a:rPr lang="en-US" dirty="0" smtClean="0">
                <a:solidFill>
                  <a:schemeClr val="bg1"/>
                </a:solidFill>
              </a:rPr>
              <a:t> Group has formed a team to deploy AREDN equipment for emergencies and public service.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Deployable </a:t>
            </a:r>
            <a:r>
              <a:rPr lang="en-US" dirty="0">
                <a:solidFill>
                  <a:schemeClr val="bg1"/>
                </a:solidFill>
              </a:rPr>
              <a:t>Autonomous Mesh </a:t>
            </a:r>
            <a:r>
              <a:rPr lang="en-US" dirty="0" smtClean="0">
                <a:solidFill>
                  <a:schemeClr val="bg1"/>
                </a:solidFill>
              </a:rPr>
              <a:t>Node Project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Nevada Open Road Challenge May 17, 2020</a:t>
            </a:r>
          </a:p>
          <a:p>
            <a:r>
              <a:rPr lang="en-US" dirty="0">
                <a:solidFill>
                  <a:schemeClr val="bg1"/>
                </a:solidFill>
              </a:rPr>
              <a:t>Mesh Network Expansion </a:t>
            </a:r>
            <a:r>
              <a:rPr lang="en-US" dirty="0" smtClean="0">
                <a:solidFill>
                  <a:schemeClr val="bg1"/>
                </a:solidFill>
              </a:rPr>
              <a:t>to Pahrump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Mesh </a:t>
            </a:r>
            <a:r>
              <a:rPr lang="en-US" dirty="0" smtClean="0">
                <a:solidFill>
                  <a:schemeClr val="bg1"/>
                </a:solidFill>
              </a:rPr>
              <a:t>Network Expansion </a:t>
            </a:r>
            <a:r>
              <a:rPr lang="en-US" dirty="0" smtClean="0">
                <a:solidFill>
                  <a:schemeClr val="bg1"/>
                </a:solidFill>
              </a:rPr>
              <a:t>to Beacon Hill and  Moapa Valley</a:t>
            </a:r>
          </a:p>
          <a:p>
            <a:r>
              <a:rPr lang="en-US" dirty="0">
                <a:solidFill>
                  <a:schemeClr val="bg1"/>
                </a:solidFill>
              </a:rPr>
              <a:t>Mesh Network Expansion LV to LA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Deployable Autonomous Mesh </a:t>
            </a:r>
            <a:r>
              <a:rPr lang="en-US" dirty="0" smtClean="0"/>
              <a:t>Node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98" y="1600200"/>
            <a:ext cx="5414803" cy="4708525"/>
          </a:xfrm>
        </p:spPr>
      </p:pic>
    </p:spTree>
    <p:extLst>
      <p:ext uri="{BB962C8B-B14F-4D97-AF65-F5344CB8AC3E}">
        <p14:creationId xmlns:p14="http://schemas.microsoft.com/office/powerpoint/2010/main" val="26288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u="sng" dirty="0" smtClean="0">
                <a:solidFill>
                  <a:schemeClr val="bg1"/>
                </a:solidFill>
                <a:hlinkClick r:id="rId2"/>
              </a:rPr>
              <a:t>AREDN</a:t>
            </a:r>
            <a:r>
              <a:rPr lang="en-US" dirty="0" smtClean="0">
                <a:solidFill>
                  <a:schemeClr val="bg1"/>
                </a:solidFill>
              </a:rPr>
              <a:t>™ </a:t>
            </a:r>
            <a:r>
              <a:rPr lang="en-US" dirty="0">
                <a:solidFill>
                  <a:schemeClr val="bg1"/>
                </a:solidFill>
              </a:rPr>
              <a:t>acronym stands for “Amateur Radio Emergency Data Network” and it provides a way for </a:t>
            </a:r>
            <a:r>
              <a:rPr lang="en-US" i="1" dirty="0">
                <a:solidFill>
                  <a:schemeClr val="bg1"/>
                </a:solidFill>
              </a:rPr>
              <a:t>Amateur Radio</a:t>
            </a:r>
            <a:r>
              <a:rPr lang="en-US" dirty="0">
                <a:solidFill>
                  <a:schemeClr val="bg1"/>
                </a:solidFill>
              </a:rPr>
              <a:t> operators to create high-speed ad hoc </a:t>
            </a:r>
            <a:r>
              <a:rPr lang="en-US" i="1" dirty="0">
                <a:solidFill>
                  <a:schemeClr val="bg1"/>
                </a:solidFill>
              </a:rPr>
              <a:t>Data Networks</a:t>
            </a:r>
            <a:r>
              <a:rPr lang="en-US" dirty="0">
                <a:solidFill>
                  <a:schemeClr val="bg1"/>
                </a:solidFill>
              </a:rPr>
              <a:t> for use in </a:t>
            </a:r>
            <a:r>
              <a:rPr lang="en-US" i="1" dirty="0">
                <a:solidFill>
                  <a:schemeClr val="bg1"/>
                </a:solidFill>
              </a:rPr>
              <a:t>Emergency</a:t>
            </a:r>
            <a:r>
              <a:rPr lang="en-US" dirty="0">
                <a:solidFill>
                  <a:schemeClr val="bg1"/>
                </a:solidFill>
              </a:rPr>
              <a:t> and service-oriented communications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13716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Mission: </a:t>
            </a:r>
            <a:r>
              <a:rPr lang="en-US" dirty="0">
                <a:solidFill>
                  <a:schemeClr val="bg1"/>
                </a:solidFill>
              </a:rPr>
              <a:t>The primary goal of the AREDN® project is to empower licensed amateur radio operators to quickly and easily deploy high-speed data networks when and where they are needed.</a:t>
            </a:r>
          </a:p>
        </p:txBody>
      </p:sp>
    </p:spTree>
    <p:extLst>
      <p:ext uri="{BB962C8B-B14F-4D97-AF65-F5344CB8AC3E}">
        <p14:creationId xmlns:p14="http://schemas.microsoft.com/office/powerpoint/2010/main" val="396399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DAMN Equipment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 Source 2 x 20 Watt Solar Panels</a:t>
            </a:r>
          </a:p>
          <a:p>
            <a:r>
              <a:rPr lang="en-US" dirty="0">
                <a:solidFill>
                  <a:schemeClr val="bg1"/>
                </a:solidFill>
              </a:rPr>
              <a:t>Solar </a:t>
            </a:r>
            <a:r>
              <a:rPr lang="en-US" dirty="0" smtClean="0">
                <a:solidFill>
                  <a:schemeClr val="bg1"/>
                </a:solidFill>
              </a:rPr>
              <a:t>Battery </a:t>
            </a:r>
            <a:r>
              <a:rPr lang="en-US" dirty="0">
                <a:solidFill>
                  <a:schemeClr val="bg1"/>
                </a:solidFill>
              </a:rPr>
              <a:t>Regulator Charge Controller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Sealed Lead Acid Battery 12 V @ 26 AH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DC-DC Power Converters 24 V, 5 V, and 3.3 V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Supports 1 - 3 nodes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CPU - Arduino Uno with Ethernet Shield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Watchdog Timer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Voltage, Current and Atmospheric Sensors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Baofeng</a:t>
            </a:r>
            <a:r>
              <a:rPr lang="en-US" dirty="0" smtClean="0">
                <a:solidFill>
                  <a:schemeClr val="bg1"/>
                </a:solidFill>
              </a:rPr>
              <a:t> 888 - Telemetry </a:t>
            </a:r>
            <a:r>
              <a:rPr lang="en-US" dirty="0" err="1" smtClean="0">
                <a:solidFill>
                  <a:schemeClr val="bg1"/>
                </a:solidFill>
              </a:rPr>
              <a:t>Xmit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DTMF </a:t>
            </a:r>
            <a:r>
              <a:rPr lang="en-US" dirty="0" smtClean="0">
                <a:solidFill>
                  <a:schemeClr val="bg1"/>
                </a:solidFill>
              </a:rPr>
              <a:t>Receive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More Information at </a:t>
            </a:r>
            <a:r>
              <a:rPr lang="en-US" dirty="0" smtClean="0">
                <a:solidFill>
                  <a:schemeClr val="bg1"/>
                </a:solidFill>
                <a:hlinkClick r:id="rId2"/>
              </a:rPr>
              <a:t>DAMN Project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Download </a:t>
            </a:r>
            <a:r>
              <a:rPr lang="en-US" sz="2400" dirty="0" smtClean="0">
                <a:hlinkClick r:id="rId2"/>
              </a:rPr>
              <a:t>Power Point Presentation</a:t>
            </a:r>
            <a:endParaRPr lang="en-US" sz="2400" dirty="0" smtClean="0"/>
          </a:p>
          <a:p>
            <a:r>
              <a:rPr lang="en-US" sz="2400" dirty="0">
                <a:solidFill>
                  <a:schemeClr val="bg1"/>
                </a:solidFill>
              </a:rPr>
              <a:t>Stay Tuned for Part </a:t>
            </a:r>
            <a:r>
              <a:rPr lang="en-US" sz="2400" dirty="0" smtClean="0">
                <a:solidFill>
                  <a:schemeClr val="bg1"/>
                </a:solidFill>
              </a:rPr>
              <a:t>3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The amateur radio community is able to meet these high-bandwidth digital communication requirements by using FCC Part 97 amateur radio frequency bands to send digital data between devices which are linked with each other to form a self-healing, fault-tolerant data network. Some have described this as an amateur radio version of the Internet. Although it is not intended for connecting people to </a:t>
            </a:r>
            <a:r>
              <a:rPr lang="en-US" b="1" dirty="0">
                <a:solidFill>
                  <a:schemeClr val="bg1"/>
                </a:solidFill>
              </a:rPr>
              <a:t>the Internet</a:t>
            </a:r>
            <a:r>
              <a:rPr lang="en-US" dirty="0">
                <a:solidFill>
                  <a:schemeClr val="bg1"/>
                </a:solidFill>
              </a:rPr>
              <a:t>, an AREDN™ mesh network will provide typical Internet or intranet-type applications to people who need to communicate across a wide area during an emergency or community event.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Links</a:t>
            </a:r>
            <a:endParaRPr lang="en-US" dirty="0"/>
          </a:p>
        </p:txBody>
      </p:sp>
      <p:pic>
        <p:nvPicPr>
          <p:cNvPr id="4" name="Content Placeholder 3" descr="Other Topologie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043465" cy="5013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0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Nevada Open Road Challenge</a:t>
            </a:r>
            <a:br>
              <a:rPr lang="en-US" dirty="0" smtClean="0"/>
            </a:br>
            <a:r>
              <a:rPr lang="en-US" dirty="0" smtClean="0"/>
              <a:t>NORC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Goal: Provide a high speed data network between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heck Point 7 and the Start/Finish Line of the NORC, near </a:t>
            </a:r>
            <a:r>
              <a:rPr lang="en-US" dirty="0" err="1" smtClean="0">
                <a:solidFill>
                  <a:schemeClr val="bg1"/>
                </a:solidFill>
              </a:rPr>
              <a:t>Hiko</a:t>
            </a:r>
            <a:r>
              <a:rPr lang="en-US" dirty="0" smtClean="0">
                <a:solidFill>
                  <a:schemeClr val="bg1"/>
                </a:solidFill>
              </a:rPr>
              <a:t>, NV; and in addition provide VoIP telephone communications, and live video of the race at Check Point 7 and Check Point 8.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Planning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Maps - </a:t>
            </a:r>
            <a:r>
              <a:rPr lang="en-US" dirty="0" smtClean="0">
                <a:hlinkClick r:id="rId2"/>
              </a:rPr>
              <a:t>NORC Race Course</a:t>
            </a:r>
            <a:endParaRPr lang="en-US" dirty="0" smtClean="0"/>
          </a:p>
          <a:p>
            <a:r>
              <a:rPr lang="en-US" dirty="0">
                <a:solidFill>
                  <a:schemeClr val="bg1"/>
                </a:solidFill>
              </a:rPr>
              <a:t>Google Maps – </a:t>
            </a:r>
            <a:r>
              <a:rPr lang="en-US" dirty="0">
                <a:hlinkClick r:id="rId3"/>
              </a:rPr>
              <a:t>NORC Check Point 7 </a:t>
            </a:r>
            <a:r>
              <a:rPr lang="en-US" dirty="0" smtClean="0">
                <a:hlinkClick r:id="rId3"/>
              </a:rPr>
              <a:t>Map</a:t>
            </a:r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Topographical </a:t>
            </a:r>
            <a:r>
              <a:rPr lang="en-US" dirty="0">
                <a:solidFill>
                  <a:schemeClr val="bg1"/>
                </a:solidFill>
              </a:rPr>
              <a:t>Maps - </a:t>
            </a:r>
            <a:r>
              <a:rPr lang="en-US" dirty="0">
                <a:hlinkClick r:id="rId4"/>
              </a:rPr>
              <a:t>USGS </a:t>
            </a:r>
            <a:r>
              <a:rPr lang="en-US" dirty="0" err="1">
                <a:hlinkClick r:id="rId4"/>
              </a:rPr>
              <a:t>TopoView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Link Calculator - </a:t>
            </a:r>
            <a:r>
              <a:rPr lang="en-US" dirty="0">
                <a:hlinkClick r:id="rId5"/>
              </a:rPr>
              <a:t>Ubiquiti Link </a:t>
            </a:r>
            <a:r>
              <a:rPr lang="en-US" dirty="0" smtClean="0">
                <a:hlinkClick r:id="rId5"/>
              </a:rPr>
              <a:t>Calculator</a:t>
            </a:r>
            <a:endParaRPr lang="en-US" dirty="0" smtClean="0"/>
          </a:p>
          <a:p>
            <a:r>
              <a:rPr lang="en-US" dirty="0">
                <a:solidFill>
                  <a:schemeClr val="bg1"/>
                </a:solidFill>
              </a:rPr>
              <a:t>Google Maps - </a:t>
            </a:r>
            <a:r>
              <a:rPr lang="en-US" dirty="0">
                <a:hlinkClick r:id="rId6"/>
              </a:rPr>
              <a:t>NORC Mesh </a:t>
            </a:r>
            <a:r>
              <a:rPr lang="en-US" dirty="0" smtClean="0">
                <a:hlinkClick r:id="rId6"/>
              </a:rPr>
              <a:t>Network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NORC Race Course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56" y="1600200"/>
            <a:ext cx="6697687" cy="4708525"/>
          </a:xfrm>
        </p:spPr>
      </p:pic>
    </p:spTree>
    <p:extLst>
      <p:ext uri="{BB962C8B-B14F-4D97-AF65-F5344CB8AC3E}">
        <p14:creationId xmlns:p14="http://schemas.microsoft.com/office/powerpoint/2010/main" val="257170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684</TotalTime>
  <Words>662</Words>
  <Application>Microsoft Office PowerPoint</Application>
  <PresentationFormat>On-screen Show (4:3)</PresentationFormat>
  <Paragraphs>111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Apex</vt:lpstr>
      <vt:lpstr>Amateur Radio Mesh Networking</vt:lpstr>
      <vt:lpstr>What is an AR Mesh Network?</vt:lpstr>
      <vt:lpstr>What It Is Not?</vt:lpstr>
      <vt:lpstr>Overview of the System?</vt:lpstr>
      <vt:lpstr>Overview Continued</vt:lpstr>
      <vt:lpstr>Types of Links</vt:lpstr>
      <vt:lpstr>Nevada Open Road Challenge NORC</vt:lpstr>
      <vt:lpstr>Network Planning Tools</vt:lpstr>
      <vt:lpstr>NORC Race Course Map</vt:lpstr>
      <vt:lpstr>NORC Check Point 7 Map</vt:lpstr>
      <vt:lpstr>Link Calc CP7 to NN High</vt:lpstr>
      <vt:lpstr>NORC Mesh Network Map</vt:lpstr>
      <vt:lpstr>Equipment Construction</vt:lpstr>
      <vt:lpstr>Power Source</vt:lpstr>
      <vt:lpstr>Relay Node(s)</vt:lpstr>
      <vt:lpstr>Relay Node Transport Bag</vt:lpstr>
      <vt:lpstr>Race Day</vt:lpstr>
      <vt:lpstr>Finish/Start Line Manned by Tom Davis, KB7HTA</vt:lpstr>
      <vt:lpstr>Lower Fossil Relay Node Manned by Tristan Davis</vt:lpstr>
      <vt:lpstr>Check Point 8 Manned by Steve Forinella, N6SFX </vt:lpstr>
      <vt:lpstr>North Narrows High Relay Node Manned by Thomas Turner, KI6CCW </vt:lpstr>
      <vt:lpstr>North Narrows High Relay Node Manned by Thomas Turner, KI6CCW</vt:lpstr>
      <vt:lpstr>Check Point 7 Manned by Wayne McGartlin, N7HWM</vt:lpstr>
      <vt:lpstr>Camera Endpoint Node</vt:lpstr>
      <vt:lpstr>Live Race Video</vt:lpstr>
      <vt:lpstr>Checkpoint Cameras</vt:lpstr>
      <vt:lpstr>Link Example</vt:lpstr>
      <vt:lpstr>Radios Supported by AREDN</vt:lpstr>
      <vt:lpstr>Ubiquiti Rocket M2</vt:lpstr>
      <vt:lpstr>Ubiquiti NanoStation</vt:lpstr>
      <vt:lpstr>Ubiquiti Bullet</vt:lpstr>
      <vt:lpstr>TP-Link CPE-210</vt:lpstr>
      <vt:lpstr>MikroTik hAP AC Lite</vt:lpstr>
      <vt:lpstr>Antennas</vt:lpstr>
      <vt:lpstr>Omni-Directional Antennas</vt:lpstr>
      <vt:lpstr>Dish Antennas</vt:lpstr>
      <vt:lpstr>Sector Antennas</vt:lpstr>
      <vt:lpstr>What Now?</vt:lpstr>
      <vt:lpstr>Deployable Autonomous Mesh Node Project</vt:lpstr>
      <vt:lpstr>DAMN Equipment Design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Amateur Radio Mesh Networking</dc:title>
  <dc:creator>Tom</dc:creator>
  <cp:lastModifiedBy>Tom</cp:lastModifiedBy>
  <cp:revision>53</cp:revision>
  <dcterms:created xsi:type="dcterms:W3CDTF">2019-05-04T15:48:49Z</dcterms:created>
  <dcterms:modified xsi:type="dcterms:W3CDTF">2019-10-10T19:50:06Z</dcterms:modified>
</cp:coreProperties>
</file>