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6" r:id="rId9"/>
    <p:sldId id="265" r:id="rId10"/>
    <p:sldId id="263" r:id="rId11"/>
    <p:sldId id="267" r:id="rId12"/>
    <p:sldId id="264" r:id="rId13"/>
    <p:sldId id="268" r:id="rId14"/>
    <p:sldId id="293" r:id="rId15"/>
    <p:sldId id="292" r:id="rId16"/>
    <p:sldId id="294" r:id="rId17"/>
    <p:sldId id="295" r:id="rId18"/>
    <p:sldId id="291" r:id="rId19"/>
    <p:sldId id="269" r:id="rId20"/>
    <p:sldId id="270" r:id="rId21"/>
    <p:sldId id="271" r:id="rId22"/>
    <p:sldId id="272" r:id="rId23"/>
    <p:sldId id="273" r:id="rId24"/>
    <p:sldId id="274" r:id="rId25"/>
    <p:sldId id="275" r:id="rId26"/>
    <p:sldId id="276" r:id="rId27"/>
    <p:sldId id="277" r:id="rId28"/>
    <p:sldId id="278" r:id="rId29"/>
    <p:sldId id="279" r:id="rId30"/>
    <p:sldId id="297" r:id="rId31"/>
    <p:sldId id="285" r:id="rId32"/>
    <p:sldId id="280" r:id="rId33"/>
    <p:sldId id="286" r:id="rId34"/>
    <p:sldId id="281" r:id="rId35"/>
    <p:sldId id="282" r:id="rId36"/>
    <p:sldId id="287" r:id="rId37"/>
    <p:sldId id="283" r:id="rId38"/>
    <p:sldId id="284" r:id="rId39"/>
    <p:sldId id="288" r:id="rId40"/>
    <p:sldId id="289" r:id="rId41"/>
    <p:sldId id="296" r:id="rId42"/>
    <p:sldId id="298" r:id="rId43"/>
    <p:sldId id="290"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8" d="100"/>
          <a:sy n="88" d="100"/>
        </p:scale>
        <p:origin x="-102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2032966E-968C-4264-9047-CAEEC98E3BFF}" type="datetimeFigureOut">
              <a:rPr lang="en-US" smtClean="0"/>
              <a:t>5/9/2019</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9CFDF16-E6DE-4EC0-B24A-F4003656862D}"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032966E-968C-4264-9047-CAEEC98E3BFF}"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FDF16-E6DE-4EC0-B24A-F4003656862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032966E-968C-4264-9047-CAEEC98E3BFF}"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FDF16-E6DE-4EC0-B24A-F4003656862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032966E-968C-4264-9047-CAEEC98E3BFF}"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FDF16-E6DE-4EC0-B24A-F4003656862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032966E-968C-4264-9047-CAEEC98E3BFF}"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B9CFDF16-E6DE-4EC0-B24A-F4003656862D}"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032966E-968C-4264-9047-CAEEC98E3BFF}" type="datetimeFigureOut">
              <a:rPr lang="en-US" smtClean="0"/>
              <a:t>5/9/2019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CFDF16-E6DE-4EC0-B24A-F4003656862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032966E-968C-4264-9047-CAEEC98E3BFF}" type="datetimeFigureOut">
              <a:rPr lang="en-US" smtClean="0"/>
              <a:t>5/9/2019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CFDF16-E6DE-4EC0-B24A-F4003656862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032966E-968C-4264-9047-CAEEC98E3BFF}" type="datetimeFigureOut">
              <a:rPr lang="en-US" smtClean="0"/>
              <a:t>5/9/2019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CFDF16-E6DE-4EC0-B24A-F4003656862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32966E-968C-4264-9047-CAEEC98E3BFF}" type="datetimeFigureOut">
              <a:rPr lang="en-US" smtClean="0"/>
              <a:t>5/9/2019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CFDF16-E6DE-4EC0-B24A-F4003656862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032966E-968C-4264-9047-CAEEC98E3BFF}" type="datetimeFigureOut">
              <a:rPr lang="en-US" smtClean="0"/>
              <a:t>5/9/2019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CFDF16-E6DE-4EC0-B24A-F4003656862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032966E-968C-4264-9047-CAEEC98E3BFF}" type="datetimeFigureOut">
              <a:rPr lang="en-US" smtClean="0"/>
              <a:t>5/9/2019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CFDF16-E6DE-4EC0-B24A-F4003656862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2032966E-968C-4264-9047-CAEEC98E3BFF}" type="datetimeFigureOut">
              <a:rPr lang="en-US" smtClean="0"/>
              <a:t>5/9/2019</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9CFDF16-E6DE-4EC0-B24A-F4003656862D}"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downloads.arednmesh.org/firmware/ubnt/html/stable.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kb7hta.com/project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arednmesh.or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kb7hta.com/lvmesh/"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Amateur Radio Mesh Networking</a:t>
            </a:r>
            <a:endParaRPr lang="en-US" dirty="0"/>
          </a:p>
        </p:txBody>
      </p:sp>
      <p:sp>
        <p:nvSpPr>
          <p:cNvPr id="3" name="Subtitle 2"/>
          <p:cNvSpPr>
            <a:spLocks noGrp="1"/>
          </p:cNvSpPr>
          <p:nvPr>
            <p:ph type="subTitle" idx="1"/>
          </p:nvPr>
        </p:nvSpPr>
        <p:spPr/>
        <p:txBody>
          <a:bodyPr/>
          <a:lstStyle/>
          <a:p>
            <a:r>
              <a:rPr lang="en-US" dirty="0" smtClean="0"/>
              <a:t>Part 1</a:t>
            </a:r>
          </a:p>
          <a:p>
            <a:r>
              <a:rPr lang="en-US" dirty="0" smtClean="0"/>
              <a:t>By Tom Davis – KB7HTA</a:t>
            </a:r>
            <a:endParaRPr lang="en-US" dirty="0"/>
          </a:p>
        </p:txBody>
      </p:sp>
    </p:spTree>
    <p:extLst>
      <p:ext uri="{BB962C8B-B14F-4D97-AF65-F5344CB8AC3E}">
        <p14:creationId xmlns:p14="http://schemas.microsoft.com/office/powerpoint/2010/main" val="324176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Intermediate</a:t>
            </a:r>
            <a:endParaRPr lang="en-US" dirty="0"/>
          </a:p>
        </p:txBody>
      </p:sp>
      <p:sp>
        <p:nvSpPr>
          <p:cNvPr id="3" name="Content Placeholder 2"/>
          <p:cNvSpPr>
            <a:spLocks noGrp="1"/>
          </p:cNvSpPr>
          <p:nvPr>
            <p:ph idx="1"/>
          </p:nvPr>
        </p:nvSpPr>
        <p:spPr/>
        <p:txBody>
          <a:bodyPr>
            <a:normAutofit lnSpcReduction="10000"/>
          </a:bodyPr>
          <a:lstStyle/>
          <a:p>
            <a:pPr marL="137160" indent="0" algn="just">
              <a:buNone/>
            </a:pPr>
            <a:r>
              <a:rPr lang="en-US" dirty="0">
                <a:solidFill>
                  <a:schemeClr val="bg1"/>
                </a:solidFill>
              </a:rPr>
              <a:t>Intermediate links bridge the gaps between endpoint nodes. Their primary purpose is to pass network data, but there may be cases where they also serve as mesh access nodes for users. Sometimes these links are call “mid-mile”, “distribution”, or “relay” nodes. They are usually installed on medium-height towers or buildings in order to achieve high signal quality with good line of sight to other intermediate nodes. Depending on conditions, intermediate links may operate over distances between 3 to 10+ miles</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5576977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Intermediate Link</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490523" y="2157677"/>
            <a:ext cx="5069417" cy="3802063"/>
          </a:xfrm>
        </p:spPr>
      </p:pic>
    </p:spTree>
    <p:extLst>
      <p:ext uri="{BB962C8B-B14F-4D97-AF65-F5344CB8AC3E}">
        <p14:creationId xmlns:p14="http://schemas.microsoft.com/office/powerpoint/2010/main" val="39590364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Point Links</a:t>
            </a:r>
            <a:endParaRPr lang="en-US" dirty="0"/>
          </a:p>
        </p:txBody>
      </p:sp>
      <p:sp>
        <p:nvSpPr>
          <p:cNvPr id="3" name="Content Placeholder 2"/>
          <p:cNvSpPr>
            <a:spLocks noGrp="1"/>
          </p:cNvSpPr>
          <p:nvPr>
            <p:ph idx="1"/>
          </p:nvPr>
        </p:nvSpPr>
        <p:spPr/>
        <p:txBody>
          <a:bodyPr/>
          <a:lstStyle/>
          <a:p>
            <a:pPr marL="137160" indent="0" algn="just">
              <a:buNone/>
            </a:pPr>
            <a:r>
              <a:rPr lang="en-US" dirty="0">
                <a:solidFill>
                  <a:schemeClr val="bg1"/>
                </a:solidFill>
              </a:rPr>
              <a:t>Endpoint links are used to connect destination nodes to the mesh network. Sometimes these links are call “last mile”, “tactical”, or “terminal” nodes. Usually these nodes serve either as the originator or the final destination for network traffic. Depending on local conditions, endpoint links typically operate over distances of 3 miles or less</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2610716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Radios Supported by AREDN</a:t>
            </a:r>
            <a:endParaRPr lang="en-US" dirty="0"/>
          </a:p>
        </p:txBody>
      </p:sp>
      <p:sp>
        <p:nvSpPr>
          <p:cNvPr id="3" name="Content Placeholder 2"/>
          <p:cNvSpPr>
            <a:spLocks noGrp="1"/>
          </p:cNvSpPr>
          <p:nvPr>
            <p:ph idx="1"/>
          </p:nvPr>
        </p:nvSpPr>
        <p:spPr>
          <a:xfrm>
            <a:off x="457200" y="1447800"/>
            <a:ext cx="8229600" cy="4709160"/>
          </a:xfrm>
        </p:spPr>
        <p:txBody>
          <a:bodyPr>
            <a:normAutofit fontScale="92500"/>
          </a:bodyPr>
          <a:lstStyle/>
          <a:p>
            <a:r>
              <a:rPr lang="en-US" dirty="0" smtClean="0">
                <a:solidFill>
                  <a:schemeClr val="bg1"/>
                </a:solidFill>
              </a:rPr>
              <a:t>Ubiquiti</a:t>
            </a:r>
          </a:p>
          <a:p>
            <a:pPr lvl="1"/>
            <a:r>
              <a:rPr lang="en-US" dirty="0">
                <a:solidFill>
                  <a:schemeClr val="bg1"/>
                </a:solidFill>
              </a:rPr>
              <a:t>Rocket M2/3/5</a:t>
            </a:r>
          </a:p>
          <a:p>
            <a:pPr lvl="1"/>
            <a:r>
              <a:rPr lang="en-US" dirty="0">
                <a:solidFill>
                  <a:schemeClr val="bg1"/>
                </a:solidFill>
              </a:rPr>
              <a:t>Nano Station </a:t>
            </a:r>
            <a:r>
              <a:rPr lang="en-US" dirty="0" smtClean="0">
                <a:solidFill>
                  <a:schemeClr val="bg1"/>
                </a:solidFill>
              </a:rPr>
              <a:t>M2/3/5</a:t>
            </a:r>
          </a:p>
          <a:p>
            <a:pPr lvl="1"/>
            <a:r>
              <a:rPr lang="en-US" dirty="0" smtClean="0">
                <a:solidFill>
                  <a:schemeClr val="bg1"/>
                </a:solidFill>
              </a:rPr>
              <a:t>Bullet</a:t>
            </a:r>
          </a:p>
          <a:p>
            <a:r>
              <a:rPr lang="en-US" dirty="0" smtClean="0">
                <a:solidFill>
                  <a:schemeClr val="bg1"/>
                </a:solidFill>
              </a:rPr>
              <a:t>TP-Link</a:t>
            </a:r>
          </a:p>
          <a:p>
            <a:pPr lvl="1"/>
            <a:r>
              <a:rPr lang="en-US" dirty="0" smtClean="0">
                <a:solidFill>
                  <a:schemeClr val="bg1"/>
                </a:solidFill>
              </a:rPr>
              <a:t>CPE-210/510</a:t>
            </a:r>
          </a:p>
          <a:p>
            <a:pPr lvl="1"/>
            <a:r>
              <a:rPr lang="en-US" dirty="0" smtClean="0">
                <a:solidFill>
                  <a:schemeClr val="bg1"/>
                </a:solidFill>
              </a:rPr>
              <a:t>CPE-220</a:t>
            </a:r>
          </a:p>
          <a:p>
            <a:pPr lvl="1"/>
            <a:r>
              <a:rPr lang="en-US" dirty="0" smtClean="0">
                <a:solidFill>
                  <a:schemeClr val="bg1"/>
                </a:solidFill>
              </a:rPr>
              <a:t>CPE-610</a:t>
            </a:r>
          </a:p>
          <a:p>
            <a:r>
              <a:rPr lang="en-US" dirty="0" err="1" smtClean="0">
                <a:solidFill>
                  <a:schemeClr val="bg1"/>
                </a:solidFill>
              </a:rPr>
              <a:t>MikroTik</a:t>
            </a:r>
            <a:endParaRPr lang="en-US" dirty="0" smtClean="0">
              <a:solidFill>
                <a:schemeClr val="bg1"/>
              </a:solidFill>
            </a:endParaRPr>
          </a:p>
          <a:p>
            <a:pPr lvl="1"/>
            <a:r>
              <a:rPr lang="en-US" dirty="0" err="1">
                <a:solidFill>
                  <a:schemeClr val="bg1"/>
                </a:solidFill>
              </a:rPr>
              <a:t>hAP</a:t>
            </a:r>
            <a:r>
              <a:rPr lang="en-US" dirty="0">
                <a:solidFill>
                  <a:schemeClr val="bg1"/>
                </a:solidFill>
              </a:rPr>
              <a:t> AC </a:t>
            </a:r>
            <a:r>
              <a:rPr lang="en-US" dirty="0" smtClean="0">
                <a:solidFill>
                  <a:schemeClr val="bg1"/>
                </a:solidFill>
              </a:rPr>
              <a:t>Lite</a:t>
            </a:r>
          </a:p>
          <a:p>
            <a:pPr marL="137160" indent="0">
              <a:buNone/>
            </a:pPr>
            <a:r>
              <a:rPr lang="en-US" sz="1700" dirty="0" smtClean="0">
                <a:solidFill>
                  <a:schemeClr val="bg1"/>
                </a:solidFill>
              </a:rPr>
              <a:t>List: </a:t>
            </a:r>
            <a:r>
              <a:rPr lang="en-US" sz="2000" dirty="0" smtClean="0">
                <a:hlinkClick r:id="rId2"/>
              </a:rPr>
              <a:t>http</a:t>
            </a:r>
            <a:r>
              <a:rPr lang="en-US" sz="2000" dirty="0">
                <a:hlinkClick r:id="rId2"/>
              </a:rPr>
              <a:t>://downloads.arednmesh.org/firmware/ubnt/html/stable.html</a:t>
            </a:r>
            <a:endParaRPr lang="en-US" sz="2000" dirty="0" smtClean="0">
              <a:solidFill>
                <a:schemeClr val="bg1"/>
              </a:solidFill>
            </a:endParaRPr>
          </a:p>
          <a:p>
            <a:endParaRPr lang="en-US" dirty="0" smtClean="0">
              <a:solidFill>
                <a:schemeClr val="bg1"/>
              </a:solidFill>
            </a:endParaRPr>
          </a:p>
          <a:p>
            <a:pPr marL="265176" indent="0">
              <a:buNone/>
            </a:pPr>
            <a:endParaRPr lang="en-US" dirty="0">
              <a:solidFill>
                <a:schemeClr val="bg1"/>
              </a:solidFill>
            </a:endParaRPr>
          </a:p>
        </p:txBody>
      </p:sp>
    </p:spTree>
    <p:extLst>
      <p:ext uri="{BB962C8B-B14F-4D97-AF65-F5344CB8AC3E}">
        <p14:creationId xmlns:p14="http://schemas.microsoft.com/office/powerpoint/2010/main" val="30599595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Ubiquiti Rocket M2</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4600" y="1973262"/>
            <a:ext cx="4038600" cy="4038600"/>
          </a:xfrm>
        </p:spPr>
      </p:pic>
    </p:spTree>
    <p:extLst>
      <p:ext uri="{BB962C8B-B14F-4D97-AF65-F5344CB8AC3E}">
        <p14:creationId xmlns:p14="http://schemas.microsoft.com/office/powerpoint/2010/main" val="36197042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Ubiquiti </a:t>
            </a:r>
            <a:r>
              <a:rPr lang="en-US" dirty="0" err="1" smtClean="0"/>
              <a:t>NanoStation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7000" y="2049462"/>
            <a:ext cx="3810000" cy="3810000"/>
          </a:xfrm>
        </p:spPr>
      </p:pic>
    </p:spTree>
    <p:extLst>
      <p:ext uri="{BB962C8B-B14F-4D97-AF65-F5344CB8AC3E}">
        <p14:creationId xmlns:p14="http://schemas.microsoft.com/office/powerpoint/2010/main" val="13151753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Ubiquiti Bullet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7737" y="1600200"/>
            <a:ext cx="4708525" cy="4708525"/>
          </a:xfrm>
        </p:spPr>
      </p:pic>
    </p:spTree>
    <p:extLst>
      <p:ext uri="{BB962C8B-B14F-4D97-AF65-F5344CB8AC3E}">
        <p14:creationId xmlns:p14="http://schemas.microsoft.com/office/powerpoint/2010/main" val="1487984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TP-Link CPE-210</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7000" y="2049462"/>
            <a:ext cx="3810000" cy="3810000"/>
          </a:xfrm>
        </p:spPr>
      </p:pic>
    </p:spTree>
    <p:extLst>
      <p:ext uri="{BB962C8B-B14F-4D97-AF65-F5344CB8AC3E}">
        <p14:creationId xmlns:p14="http://schemas.microsoft.com/office/powerpoint/2010/main" val="35029939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MikroTik</a:t>
            </a:r>
            <a:r>
              <a:rPr lang="en-US" dirty="0" smtClean="0"/>
              <a:t> </a:t>
            </a:r>
            <a:r>
              <a:rPr lang="en-US" dirty="0" err="1" smtClean="0"/>
              <a:t>hAP</a:t>
            </a:r>
            <a:r>
              <a:rPr lang="en-US" dirty="0" smtClean="0"/>
              <a:t> AC Lite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7000" y="2335212"/>
            <a:ext cx="6350000" cy="3238500"/>
          </a:xfrm>
        </p:spPr>
      </p:pic>
    </p:spTree>
    <p:extLst>
      <p:ext uri="{BB962C8B-B14F-4D97-AF65-F5344CB8AC3E}">
        <p14:creationId xmlns:p14="http://schemas.microsoft.com/office/powerpoint/2010/main" val="30144037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Antennas</a:t>
            </a:r>
            <a:endParaRPr lang="en-US" dirty="0"/>
          </a:p>
        </p:txBody>
      </p:sp>
      <p:sp>
        <p:nvSpPr>
          <p:cNvPr id="3" name="Content Placeholder 2"/>
          <p:cNvSpPr>
            <a:spLocks noGrp="1"/>
          </p:cNvSpPr>
          <p:nvPr>
            <p:ph idx="1"/>
          </p:nvPr>
        </p:nvSpPr>
        <p:spPr/>
        <p:txBody>
          <a:bodyPr/>
          <a:lstStyle/>
          <a:p>
            <a:r>
              <a:rPr lang="en-US" dirty="0" smtClean="0">
                <a:solidFill>
                  <a:schemeClr val="bg1"/>
                </a:solidFill>
              </a:rPr>
              <a:t>Most radios come with the antenna attached to the radio, usually a sector antennas (90</a:t>
            </a:r>
            <a:r>
              <a:rPr lang="en-US" dirty="0">
                <a:solidFill>
                  <a:schemeClr val="bg1"/>
                </a:solidFill>
              </a:rPr>
              <a:t> °</a:t>
            </a:r>
            <a:r>
              <a:rPr lang="en-US" dirty="0" smtClean="0">
                <a:solidFill>
                  <a:schemeClr val="bg1"/>
                </a:solidFill>
              </a:rPr>
              <a:t>, 120°)</a:t>
            </a:r>
          </a:p>
          <a:p>
            <a:r>
              <a:rPr lang="en-US" dirty="0" smtClean="0">
                <a:solidFill>
                  <a:schemeClr val="bg1"/>
                </a:solidFill>
              </a:rPr>
              <a:t>Others, like the Ubiquiti Rocket M2/3/5  need an antenna – advantage or disadvantage?</a:t>
            </a:r>
          </a:p>
          <a:p>
            <a:r>
              <a:rPr lang="en-US" dirty="0" smtClean="0">
                <a:solidFill>
                  <a:schemeClr val="bg1"/>
                </a:solidFill>
              </a:rPr>
              <a:t> There are </a:t>
            </a:r>
            <a:r>
              <a:rPr lang="en-US" dirty="0" err="1" smtClean="0">
                <a:solidFill>
                  <a:schemeClr val="bg1"/>
                </a:solidFill>
              </a:rPr>
              <a:t>omni</a:t>
            </a:r>
            <a:r>
              <a:rPr lang="en-US" dirty="0" smtClean="0">
                <a:solidFill>
                  <a:schemeClr val="bg1"/>
                </a:solidFill>
              </a:rPr>
              <a:t>-directional, dish and sector (90</a:t>
            </a:r>
            <a:r>
              <a:rPr lang="en-US" dirty="0">
                <a:solidFill>
                  <a:schemeClr val="bg1"/>
                </a:solidFill>
              </a:rPr>
              <a:t> °</a:t>
            </a:r>
            <a:r>
              <a:rPr lang="en-US" dirty="0" smtClean="0">
                <a:solidFill>
                  <a:schemeClr val="bg1"/>
                </a:solidFill>
              </a:rPr>
              <a:t>, 120</a:t>
            </a:r>
            <a:r>
              <a:rPr lang="en-US" dirty="0">
                <a:solidFill>
                  <a:schemeClr val="bg1"/>
                </a:solidFill>
              </a:rPr>
              <a:t> </a:t>
            </a:r>
            <a:r>
              <a:rPr lang="en-US" dirty="0" smtClean="0">
                <a:solidFill>
                  <a:schemeClr val="bg1"/>
                </a:solidFill>
              </a:rPr>
              <a:t>°) antennas</a:t>
            </a:r>
          </a:p>
          <a:p>
            <a:pPr marL="137160" indent="0">
              <a:buNone/>
            </a:pPr>
            <a:endParaRPr lang="en-US" dirty="0" smtClean="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5977227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AR Mesh Network?</a:t>
            </a:r>
            <a:endParaRPr lang="en-US" dirty="0"/>
          </a:p>
        </p:txBody>
      </p:sp>
      <p:sp>
        <p:nvSpPr>
          <p:cNvPr id="3" name="Content Placeholder 2"/>
          <p:cNvSpPr>
            <a:spLocks noGrp="1"/>
          </p:cNvSpPr>
          <p:nvPr>
            <p:ph idx="1"/>
          </p:nvPr>
        </p:nvSpPr>
        <p:spPr/>
        <p:txBody>
          <a:bodyPr>
            <a:normAutofit/>
          </a:bodyPr>
          <a:lstStyle/>
          <a:p>
            <a:r>
              <a:rPr lang="en-US" dirty="0" smtClean="0">
                <a:solidFill>
                  <a:schemeClr val="bg1"/>
                </a:solidFill>
              </a:rPr>
              <a:t>In many ways, it is the same as the Internet</a:t>
            </a:r>
          </a:p>
          <a:p>
            <a:r>
              <a:rPr lang="en-US" dirty="0">
                <a:solidFill>
                  <a:schemeClr val="bg1"/>
                </a:solidFill>
              </a:rPr>
              <a:t>What you can do on the Internet you can do on a private mesh network</a:t>
            </a:r>
            <a:r>
              <a:rPr lang="en-US" dirty="0" smtClean="0">
                <a:solidFill>
                  <a:schemeClr val="bg1"/>
                </a:solidFill>
              </a:rPr>
              <a:t>.</a:t>
            </a:r>
          </a:p>
          <a:p>
            <a:pPr lvl="1"/>
            <a:r>
              <a:rPr lang="en-US" dirty="0" smtClean="0">
                <a:solidFill>
                  <a:schemeClr val="bg1"/>
                </a:solidFill>
              </a:rPr>
              <a:t>Websites</a:t>
            </a:r>
          </a:p>
          <a:p>
            <a:pPr lvl="1"/>
            <a:r>
              <a:rPr lang="en-US" dirty="0" smtClean="0">
                <a:solidFill>
                  <a:schemeClr val="bg1"/>
                </a:solidFill>
              </a:rPr>
              <a:t>Email Servers</a:t>
            </a:r>
          </a:p>
          <a:p>
            <a:pPr lvl="1"/>
            <a:r>
              <a:rPr lang="en-US" dirty="0" smtClean="0">
                <a:solidFill>
                  <a:schemeClr val="bg1"/>
                </a:solidFill>
              </a:rPr>
              <a:t>Search Engines</a:t>
            </a:r>
          </a:p>
          <a:p>
            <a:pPr lvl="1"/>
            <a:r>
              <a:rPr lang="en-US" dirty="0" smtClean="0">
                <a:solidFill>
                  <a:schemeClr val="bg1"/>
                </a:solidFill>
              </a:rPr>
              <a:t>Chat Rooms</a:t>
            </a:r>
          </a:p>
          <a:p>
            <a:pPr lvl="1"/>
            <a:r>
              <a:rPr lang="en-US" dirty="0" smtClean="0">
                <a:solidFill>
                  <a:schemeClr val="bg1"/>
                </a:solidFill>
              </a:rPr>
              <a:t>IP Cameras</a:t>
            </a:r>
          </a:p>
          <a:p>
            <a:pPr lvl="1"/>
            <a:r>
              <a:rPr lang="en-US" dirty="0" smtClean="0">
                <a:solidFill>
                  <a:schemeClr val="bg1"/>
                </a:solidFill>
              </a:rPr>
              <a:t>VoIP Telephones</a:t>
            </a:r>
          </a:p>
          <a:p>
            <a:pPr lvl="1"/>
            <a:r>
              <a:rPr lang="en-US" dirty="0" smtClean="0">
                <a:solidFill>
                  <a:schemeClr val="bg1"/>
                </a:solidFill>
              </a:rPr>
              <a:t>Emergency Services</a:t>
            </a:r>
          </a:p>
        </p:txBody>
      </p:sp>
    </p:spTree>
    <p:extLst>
      <p:ext uri="{BB962C8B-B14F-4D97-AF65-F5344CB8AC3E}">
        <p14:creationId xmlns:p14="http://schemas.microsoft.com/office/powerpoint/2010/main" val="3402750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Omni-Directional Antennas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0" y="1342362"/>
            <a:ext cx="4571999" cy="5224201"/>
          </a:xfrm>
        </p:spPr>
      </p:pic>
    </p:spTree>
    <p:extLst>
      <p:ext uri="{BB962C8B-B14F-4D97-AF65-F5344CB8AC3E}">
        <p14:creationId xmlns:p14="http://schemas.microsoft.com/office/powerpoint/2010/main" val="20556998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Dish Antennas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9457" y="1600200"/>
            <a:ext cx="6805085" cy="4708525"/>
          </a:xfrm>
        </p:spPr>
      </p:pic>
    </p:spTree>
    <p:extLst>
      <p:ext uri="{BB962C8B-B14F-4D97-AF65-F5344CB8AC3E}">
        <p14:creationId xmlns:p14="http://schemas.microsoft.com/office/powerpoint/2010/main" val="32250186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Sector Antennas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6666" y="1600200"/>
            <a:ext cx="5130668" cy="4708525"/>
          </a:xfrm>
        </p:spPr>
      </p:pic>
    </p:spTree>
    <p:extLst>
      <p:ext uri="{BB962C8B-B14F-4D97-AF65-F5344CB8AC3E}">
        <p14:creationId xmlns:p14="http://schemas.microsoft.com/office/powerpoint/2010/main" val="36968037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It All Together</a:t>
            </a:r>
            <a:endParaRPr lang="en-US" dirty="0"/>
          </a:p>
        </p:txBody>
      </p:sp>
      <p:sp>
        <p:nvSpPr>
          <p:cNvPr id="3" name="Content Placeholder 2"/>
          <p:cNvSpPr>
            <a:spLocks noGrp="1"/>
          </p:cNvSpPr>
          <p:nvPr>
            <p:ph idx="1"/>
          </p:nvPr>
        </p:nvSpPr>
        <p:spPr/>
        <p:txBody>
          <a:bodyPr/>
          <a:lstStyle/>
          <a:p>
            <a:r>
              <a:rPr lang="en-US" dirty="0">
                <a:solidFill>
                  <a:schemeClr val="bg1"/>
                </a:solidFill>
              </a:rPr>
              <a:t>Mission: The primary goal of the AREDN® project is to empower licensed amateur radio operators to </a:t>
            </a:r>
            <a:r>
              <a:rPr lang="en-US" b="1" i="1" dirty="0">
                <a:solidFill>
                  <a:schemeClr val="bg1"/>
                </a:solidFill>
              </a:rPr>
              <a:t>quickly and easily deploy high-speed data networks </a:t>
            </a:r>
            <a:r>
              <a:rPr lang="en-US" dirty="0">
                <a:solidFill>
                  <a:schemeClr val="bg1"/>
                </a:solidFill>
              </a:rPr>
              <a:t>when and where they are </a:t>
            </a:r>
            <a:r>
              <a:rPr lang="en-US" dirty="0" smtClean="0">
                <a:solidFill>
                  <a:schemeClr val="bg1"/>
                </a:solidFill>
              </a:rPr>
              <a:t>needed.</a:t>
            </a:r>
            <a:r>
              <a:rPr lang="en-US" dirty="0" smtClean="0"/>
              <a:t> </a:t>
            </a:r>
          </a:p>
          <a:p>
            <a:r>
              <a:rPr lang="en-US" dirty="0" smtClean="0">
                <a:solidFill>
                  <a:schemeClr val="bg1"/>
                </a:solidFill>
              </a:rPr>
              <a:t>Design relay nodes, end point nodes and power sources</a:t>
            </a:r>
            <a:endParaRPr lang="en-US" dirty="0">
              <a:solidFill>
                <a:schemeClr val="bg1"/>
              </a:solidFill>
            </a:endParaRPr>
          </a:p>
        </p:txBody>
      </p:sp>
    </p:spTree>
    <p:extLst>
      <p:ext uri="{BB962C8B-B14F-4D97-AF65-F5344CB8AC3E}">
        <p14:creationId xmlns:p14="http://schemas.microsoft.com/office/powerpoint/2010/main" val="24356948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Source</a:t>
            </a:r>
            <a:endParaRPr lang="en-US" dirty="0"/>
          </a:p>
        </p:txBody>
      </p:sp>
      <p:sp>
        <p:nvSpPr>
          <p:cNvPr id="3" name="Content Placeholder 2"/>
          <p:cNvSpPr>
            <a:spLocks noGrp="1"/>
          </p:cNvSpPr>
          <p:nvPr>
            <p:ph idx="1"/>
          </p:nvPr>
        </p:nvSpPr>
        <p:spPr/>
        <p:txBody>
          <a:bodyPr>
            <a:normAutofit/>
          </a:bodyPr>
          <a:lstStyle/>
          <a:p>
            <a:pPr marL="137160" indent="0">
              <a:buNone/>
            </a:pPr>
            <a:r>
              <a:rPr lang="en-US" sz="1800" dirty="0" smtClean="0">
                <a:solidFill>
                  <a:schemeClr val="bg1"/>
                </a:solidFill>
              </a:rPr>
              <a:t>Link: </a:t>
            </a:r>
            <a:r>
              <a:rPr lang="en-US" sz="1800" dirty="0">
                <a:hlinkClick r:id="rId2"/>
              </a:rPr>
              <a:t>http://kb7hta.com/projects</a:t>
            </a:r>
            <a:r>
              <a:rPr lang="en-US" sz="1800" dirty="0" smtClean="0">
                <a:hlinkClick r:id="rId2"/>
              </a:rPr>
              <a:t>/</a:t>
            </a:r>
            <a:endParaRPr lang="en-US" sz="1800" dirty="0" smtClean="0"/>
          </a:p>
          <a:p>
            <a:pPr marL="137160" indent="0">
              <a:buNone/>
            </a:pP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2090057"/>
            <a:ext cx="4191000" cy="4186809"/>
          </a:xfrm>
          <a:prstGeom prst="rect">
            <a:avLst/>
          </a:prstGeom>
        </p:spPr>
      </p:pic>
    </p:spTree>
    <p:extLst>
      <p:ext uri="{BB962C8B-B14F-4D97-AF65-F5344CB8AC3E}">
        <p14:creationId xmlns:p14="http://schemas.microsoft.com/office/powerpoint/2010/main" val="4034795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Relay Node(s)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842823" y="1890977"/>
            <a:ext cx="5374217" cy="4030663"/>
          </a:xfrm>
        </p:spPr>
      </p:pic>
    </p:spTree>
    <p:extLst>
      <p:ext uri="{BB962C8B-B14F-4D97-AF65-F5344CB8AC3E}">
        <p14:creationId xmlns:p14="http://schemas.microsoft.com/office/powerpoint/2010/main" val="15990703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Point Node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28303016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Now?</a:t>
            </a:r>
            <a:endParaRPr lang="en-US" dirty="0"/>
          </a:p>
        </p:txBody>
      </p:sp>
      <p:sp>
        <p:nvSpPr>
          <p:cNvPr id="3" name="Content Placeholder 2"/>
          <p:cNvSpPr>
            <a:spLocks noGrp="1"/>
          </p:cNvSpPr>
          <p:nvPr>
            <p:ph idx="1"/>
          </p:nvPr>
        </p:nvSpPr>
        <p:spPr/>
        <p:txBody>
          <a:bodyPr/>
          <a:lstStyle/>
          <a:p>
            <a:r>
              <a:rPr lang="en-US" dirty="0" smtClean="0">
                <a:solidFill>
                  <a:schemeClr val="bg1"/>
                </a:solidFill>
              </a:rPr>
              <a:t>Part of the </a:t>
            </a:r>
            <a:r>
              <a:rPr lang="en-US" dirty="0" err="1" smtClean="0">
                <a:solidFill>
                  <a:schemeClr val="bg1"/>
                </a:solidFill>
              </a:rPr>
              <a:t>LVMesh</a:t>
            </a:r>
            <a:r>
              <a:rPr lang="en-US" dirty="0" smtClean="0">
                <a:solidFill>
                  <a:schemeClr val="bg1"/>
                </a:solidFill>
              </a:rPr>
              <a:t> Group has formed a team to deploy AREDN equipment for emergencies and public service.</a:t>
            </a:r>
          </a:p>
          <a:p>
            <a:r>
              <a:rPr lang="en-US" dirty="0" smtClean="0">
                <a:solidFill>
                  <a:schemeClr val="bg1"/>
                </a:solidFill>
              </a:rPr>
              <a:t>Corporate Challenge Bicycle Race in Jean, NV on April 24, 2019</a:t>
            </a:r>
          </a:p>
          <a:p>
            <a:r>
              <a:rPr lang="en-US" dirty="0" smtClean="0">
                <a:solidFill>
                  <a:schemeClr val="bg1"/>
                </a:solidFill>
              </a:rPr>
              <a:t>Nevada Open Road Challenge on May 19, 2019</a:t>
            </a:r>
          </a:p>
          <a:p>
            <a:r>
              <a:rPr lang="en-US" dirty="0" smtClean="0">
                <a:solidFill>
                  <a:schemeClr val="bg1"/>
                </a:solidFill>
              </a:rPr>
              <a:t>Future deployment challenges</a:t>
            </a:r>
            <a:endParaRPr lang="en-US" dirty="0">
              <a:solidFill>
                <a:schemeClr val="bg1"/>
              </a:solidFill>
            </a:endParaRPr>
          </a:p>
        </p:txBody>
      </p:sp>
    </p:spTree>
    <p:extLst>
      <p:ext uri="{BB962C8B-B14F-4D97-AF65-F5344CB8AC3E}">
        <p14:creationId xmlns:p14="http://schemas.microsoft.com/office/powerpoint/2010/main" val="628549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Corporate Challenge Bike Race</a:t>
            </a:r>
            <a:endParaRPr lang="en-US" dirty="0"/>
          </a:p>
        </p:txBody>
      </p:sp>
      <p:sp>
        <p:nvSpPr>
          <p:cNvPr id="3" name="Content Placeholder 2"/>
          <p:cNvSpPr>
            <a:spLocks noGrp="1"/>
          </p:cNvSpPr>
          <p:nvPr>
            <p:ph idx="1"/>
          </p:nvPr>
        </p:nvSpPr>
        <p:spPr/>
        <p:txBody>
          <a:bodyPr/>
          <a:lstStyle/>
          <a:p>
            <a:r>
              <a:rPr lang="en-US" dirty="0" smtClean="0">
                <a:solidFill>
                  <a:schemeClr val="bg1"/>
                </a:solidFill>
              </a:rPr>
              <a:t>The team decided to deploy one of the two hilltop relay nodes just East of Jean.</a:t>
            </a:r>
          </a:p>
          <a:p>
            <a:r>
              <a:rPr lang="en-US" dirty="0" smtClean="0">
                <a:solidFill>
                  <a:schemeClr val="bg1"/>
                </a:solidFill>
              </a:rPr>
              <a:t>The deployment of an endpoint node with TV (for viewing live race video) at the start/finish line of the race in Jean.</a:t>
            </a:r>
          </a:p>
          <a:p>
            <a:r>
              <a:rPr lang="en-US" dirty="0" smtClean="0">
                <a:solidFill>
                  <a:schemeClr val="bg1"/>
                </a:solidFill>
              </a:rPr>
              <a:t>The deployment of two endpoint nodes with cameras along the race course.</a:t>
            </a:r>
            <a:endParaRPr lang="en-US" dirty="0">
              <a:solidFill>
                <a:schemeClr val="bg1"/>
              </a:solidFill>
            </a:endParaRPr>
          </a:p>
        </p:txBody>
      </p:sp>
    </p:spTree>
    <p:extLst>
      <p:ext uri="{BB962C8B-B14F-4D97-AF65-F5344CB8AC3E}">
        <p14:creationId xmlns:p14="http://schemas.microsoft.com/office/powerpoint/2010/main" val="18718009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Relay Node Location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2787" y="1600200"/>
            <a:ext cx="6318425" cy="4708525"/>
          </a:xfrm>
        </p:spPr>
      </p:pic>
    </p:spTree>
    <p:extLst>
      <p:ext uri="{BB962C8B-B14F-4D97-AF65-F5344CB8AC3E}">
        <p14:creationId xmlns:p14="http://schemas.microsoft.com/office/powerpoint/2010/main" val="1100562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It Is Not?</a:t>
            </a:r>
            <a:endParaRPr lang="en-US" dirty="0"/>
          </a:p>
        </p:txBody>
      </p:sp>
      <p:sp>
        <p:nvSpPr>
          <p:cNvPr id="3" name="Content Placeholder 2"/>
          <p:cNvSpPr>
            <a:spLocks noGrp="1"/>
          </p:cNvSpPr>
          <p:nvPr>
            <p:ph idx="1"/>
          </p:nvPr>
        </p:nvSpPr>
        <p:spPr/>
        <p:txBody>
          <a:bodyPr/>
          <a:lstStyle/>
          <a:p>
            <a:r>
              <a:rPr lang="en-US" dirty="0" smtClean="0">
                <a:solidFill>
                  <a:schemeClr val="bg1"/>
                </a:solidFill>
              </a:rPr>
              <a:t>Not for conducting business (Part 97 Rules)</a:t>
            </a:r>
          </a:p>
          <a:p>
            <a:r>
              <a:rPr lang="en-US" dirty="0" smtClean="0">
                <a:solidFill>
                  <a:schemeClr val="bg1"/>
                </a:solidFill>
              </a:rPr>
              <a:t> 24/7 Access – No grantees!</a:t>
            </a:r>
          </a:p>
          <a:p>
            <a:pPr marL="137160" indent="0">
              <a:buNone/>
            </a:pPr>
            <a:r>
              <a:rPr lang="en-US" dirty="0" smtClean="0">
                <a:solidFill>
                  <a:schemeClr val="bg1"/>
                </a:solidFill>
              </a:rPr>
              <a:t> </a:t>
            </a:r>
          </a:p>
          <a:p>
            <a:endParaRPr lang="en-US" dirty="0">
              <a:solidFill>
                <a:schemeClr val="bg1"/>
              </a:solidFill>
            </a:endParaRPr>
          </a:p>
        </p:txBody>
      </p:sp>
    </p:spTree>
    <p:extLst>
      <p:ext uri="{BB962C8B-B14F-4D97-AF65-F5344CB8AC3E}">
        <p14:creationId xmlns:p14="http://schemas.microsoft.com/office/powerpoint/2010/main" val="40800440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Relay Node Transport Bag</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1524000"/>
            <a:ext cx="6796617" cy="5097463"/>
          </a:xfrm>
        </p:spPr>
      </p:pic>
    </p:spTree>
    <p:extLst>
      <p:ext uri="{BB962C8B-B14F-4D97-AF65-F5344CB8AC3E}">
        <p14:creationId xmlns:p14="http://schemas.microsoft.com/office/powerpoint/2010/main" val="6312645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Relay Node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32120465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Start/Finish Line Location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812" y="1797050"/>
            <a:ext cx="6048375" cy="4314825"/>
          </a:xfrm>
        </p:spPr>
      </p:pic>
    </p:spTree>
    <p:extLst>
      <p:ext uri="{BB962C8B-B14F-4D97-AF65-F5344CB8AC3E}">
        <p14:creationId xmlns:p14="http://schemas.microsoft.com/office/powerpoint/2010/main" val="767544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Start/Finish Node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39887"/>
            <a:ext cx="8229600" cy="4629150"/>
          </a:xfrm>
        </p:spPr>
      </p:pic>
    </p:spTree>
    <p:extLst>
      <p:ext uri="{BB962C8B-B14F-4D97-AF65-F5344CB8AC3E}">
        <p14:creationId xmlns:p14="http://schemas.microsoft.com/office/powerpoint/2010/main" val="24279014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Camera 1 Node Location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0682" y="1600200"/>
            <a:ext cx="5782636" cy="4708525"/>
          </a:xfrm>
        </p:spPr>
      </p:pic>
    </p:spTree>
    <p:extLst>
      <p:ext uri="{BB962C8B-B14F-4D97-AF65-F5344CB8AC3E}">
        <p14:creationId xmlns:p14="http://schemas.microsoft.com/office/powerpoint/2010/main" val="10627783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2 Node Location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4437" y="1692275"/>
            <a:ext cx="6715125" cy="4524375"/>
          </a:xfrm>
        </p:spPr>
      </p:pic>
    </p:spTree>
    <p:extLst>
      <p:ext uri="{BB962C8B-B14F-4D97-AF65-F5344CB8AC3E}">
        <p14:creationId xmlns:p14="http://schemas.microsoft.com/office/powerpoint/2010/main" val="27705502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Endpoint Node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1432983" y="1600200"/>
            <a:ext cx="6278033" cy="4708525"/>
          </a:xfrm>
        </p:spPr>
      </p:pic>
    </p:spTree>
    <p:extLst>
      <p:ext uri="{BB962C8B-B14F-4D97-AF65-F5344CB8AC3E}">
        <p14:creationId xmlns:p14="http://schemas.microsoft.com/office/powerpoint/2010/main" val="9500523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Race Start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35587"/>
            <a:ext cx="8229600" cy="4637751"/>
          </a:xfrm>
        </p:spPr>
      </p:pic>
    </p:spTree>
    <p:extLst>
      <p:ext uri="{BB962C8B-B14F-4D97-AF65-F5344CB8AC3E}">
        <p14:creationId xmlns:p14="http://schemas.microsoft.com/office/powerpoint/2010/main" val="11121385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Start/Finish Race Net Control</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39887"/>
            <a:ext cx="8229600" cy="4629150"/>
          </a:xfrm>
        </p:spPr>
      </p:pic>
    </p:spTree>
    <p:extLst>
      <p:ext uri="{BB962C8B-B14F-4D97-AF65-F5344CB8AC3E}">
        <p14:creationId xmlns:p14="http://schemas.microsoft.com/office/powerpoint/2010/main" val="42570587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Race Video</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34223"/>
            <a:ext cx="8229600" cy="4640479"/>
          </a:xfrm>
        </p:spPr>
      </p:pic>
    </p:spTree>
    <p:extLst>
      <p:ext uri="{BB962C8B-B14F-4D97-AF65-F5344CB8AC3E}">
        <p14:creationId xmlns:p14="http://schemas.microsoft.com/office/powerpoint/2010/main" val="8098575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the System?</a:t>
            </a:r>
            <a:endParaRPr lang="en-US" dirty="0"/>
          </a:p>
        </p:txBody>
      </p:sp>
      <p:sp>
        <p:nvSpPr>
          <p:cNvPr id="3" name="Content Placeholder 2"/>
          <p:cNvSpPr>
            <a:spLocks noGrp="1"/>
          </p:cNvSpPr>
          <p:nvPr>
            <p:ph idx="1"/>
          </p:nvPr>
        </p:nvSpPr>
        <p:spPr/>
        <p:txBody>
          <a:bodyPr/>
          <a:lstStyle/>
          <a:p>
            <a:pPr marL="137160" indent="0" algn="just">
              <a:buNone/>
            </a:pPr>
            <a:r>
              <a:rPr lang="en-US" dirty="0">
                <a:solidFill>
                  <a:schemeClr val="bg1"/>
                </a:solidFill>
              </a:rPr>
              <a:t>The AREDN™ </a:t>
            </a:r>
            <a:r>
              <a:rPr lang="en-US" u="sng" dirty="0">
                <a:solidFill>
                  <a:schemeClr val="bg1"/>
                </a:solidFill>
                <a:hlinkClick r:id="rId2"/>
              </a:rPr>
              <a:t>https://www.arednmesh.org/</a:t>
            </a:r>
            <a:r>
              <a:rPr lang="en-US" dirty="0">
                <a:solidFill>
                  <a:schemeClr val="bg1"/>
                </a:solidFill>
              </a:rPr>
              <a:t> acronym stands for “Amateur Radio Emergency Data Network” and it provides a way for </a:t>
            </a:r>
            <a:r>
              <a:rPr lang="en-US" i="1" dirty="0">
                <a:solidFill>
                  <a:schemeClr val="bg1"/>
                </a:solidFill>
              </a:rPr>
              <a:t>Amateur Radio</a:t>
            </a:r>
            <a:r>
              <a:rPr lang="en-US" dirty="0">
                <a:solidFill>
                  <a:schemeClr val="bg1"/>
                </a:solidFill>
              </a:rPr>
              <a:t> operators to create high-speed ad hoc </a:t>
            </a:r>
            <a:r>
              <a:rPr lang="en-US" i="1" dirty="0">
                <a:solidFill>
                  <a:schemeClr val="bg1"/>
                </a:solidFill>
              </a:rPr>
              <a:t>Data Networks</a:t>
            </a:r>
            <a:r>
              <a:rPr lang="en-US" dirty="0">
                <a:solidFill>
                  <a:schemeClr val="bg1"/>
                </a:solidFill>
              </a:rPr>
              <a:t> for use in </a:t>
            </a:r>
            <a:r>
              <a:rPr lang="en-US" i="1" dirty="0">
                <a:solidFill>
                  <a:schemeClr val="bg1"/>
                </a:solidFill>
              </a:rPr>
              <a:t>Emergency</a:t>
            </a:r>
            <a:r>
              <a:rPr lang="en-US" dirty="0">
                <a:solidFill>
                  <a:schemeClr val="bg1"/>
                </a:solidFill>
              </a:rPr>
              <a:t> and service-oriented communications</a:t>
            </a:r>
            <a:r>
              <a:rPr lang="en-US" dirty="0" smtClean="0">
                <a:solidFill>
                  <a:schemeClr val="bg1"/>
                </a:solidFill>
              </a:rPr>
              <a:t>.</a:t>
            </a:r>
          </a:p>
          <a:p>
            <a:pPr marL="137160" indent="0" algn="just">
              <a:buNone/>
            </a:pPr>
            <a:r>
              <a:rPr lang="en-US" dirty="0" smtClean="0">
                <a:solidFill>
                  <a:schemeClr val="bg1"/>
                </a:solidFill>
              </a:rPr>
              <a:t>Mission: </a:t>
            </a:r>
            <a:r>
              <a:rPr lang="en-US" dirty="0">
                <a:solidFill>
                  <a:schemeClr val="bg1"/>
                </a:solidFill>
              </a:rPr>
              <a:t>The primary goal of the AREDN® project is to empower licensed amateur radio operators to quickly and easily deploy high-speed data networks when and where they are needed.</a:t>
            </a:r>
          </a:p>
        </p:txBody>
      </p:sp>
    </p:spTree>
    <p:extLst>
      <p:ext uri="{BB962C8B-B14F-4D97-AF65-F5344CB8AC3E}">
        <p14:creationId xmlns:p14="http://schemas.microsoft.com/office/powerpoint/2010/main" val="39639910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Node Status Screen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86" y="1295400"/>
            <a:ext cx="9152467" cy="5107883"/>
          </a:xfrm>
        </p:spPr>
      </p:pic>
    </p:spTree>
    <p:extLst>
      <p:ext uri="{BB962C8B-B14F-4D97-AF65-F5344CB8AC3E}">
        <p14:creationId xmlns:p14="http://schemas.microsoft.com/office/powerpoint/2010/main" val="23982695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600" y="1"/>
            <a:ext cx="7306761" cy="6858000"/>
          </a:xfrm>
        </p:spPr>
      </p:pic>
    </p:spTree>
    <p:extLst>
      <p:ext uri="{BB962C8B-B14F-4D97-AF65-F5344CB8AC3E}">
        <p14:creationId xmlns:p14="http://schemas.microsoft.com/office/powerpoint/2010/main" val="8809237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House Connections Tonight</a:t>
            </a:r>
            <a:endParaRPr lang="en-US" dirty="0"/>
          </a:p>
        </p:txBody>
      </p:sp>
    </p:spTree>
    <p:extLst>
      <p:ext uri="{BB962C8B-B14F-4D97-AF65-F5344CB8AC3E}">
        <p14:creationId xmlns:p14="http://schemas.microsoft.com/office/powerpoint/2010/main" val="4245383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sp>
        <p:nvSpPr>
          <p:cNvPr id="3" name="Content Placeholder 2"/>
          <p:cNvSpPr>
            <a:spLocks noGrp="1"/>
          </p:cNvSpPr>
          <p:nvPr>
            <p:ph idx="1"/>
          </p:nvPr>
        </p:nvSpPr>
        <p:spPr/>
        <p:txBody>
          <a:bodyPr>
            <a:normAutofit/>
          </a:bodyPr>
          <a:lstStyle/>
          <a:p>
            <a:r>
              <a:rPr lang="en-US" sz="2400" dirty="0" smtClean="0">
                <a:solidFill>
                  <a:schemeClr val="bg1"/>
                </a:solidFill>
              </a:rPr>
              <a:t>Stay Tuned for Part 2</a:t>
            </a:r>
          </a:p>
          <a:p>
            <a:r>
              <a:rPr lang="en-US" sz="2400" dirty="0" smtClean="0">
                <a:solidFill>
                  <a:schemeClr val="bg1"/>
                </a:solidFill>
              </a:rPr>
              <a:t>Presentation for Download at </a:t>
            </a:r>
            <a:r>
              <a:rPr lang="en-US" sz="2400" dirty="0" smtClean="0">
                <a:hlinkClick r:id="rId2"/>
              </a:rPr>
              <a:t>kb7hta.com/</a:t>
            </a:r>
            <a:r>
              <a:rPr lang="en-US" sz="2400" dirty="0" err="1" smtClean="0">
                <a:hlinkClick r:id="rId2"/>
              </a:rPr>
              <a:t>lvmesh</a:t>
            </a:r>
            <a:r>
              <a:rPr lang="en-US" sz="2400" dirty="0" smtClean="0">
                <a:hlinkClick r:id="rId2"/>
              </a:rPr>
              <a:t>/</a:t>
            </a:r>
            <a:endParaRPr lang="en-US" sz="2400" dirty="0"/>
          </a:p>
        </p:txBody>
      </p:sp>
    </p:spTree>
    <p:extLst>
      <p:ext uri="{BB962C8B-B14F-4D97-AF65-F5344CB8AC3E}">
        <p14:creationId xmlns:p14="http://schemas.microsoft.com/office/powerpoint/2010/main" val="33164047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Continued</a:t>
            </a:r>
            <a:endParaRPr lang="en-US" dirty="0"/>
          </a:p>
        </p:txBody>
      </p:sp>
      <p:sp>
        <p:nvSpPr>
          <p:cNvPr id="3" name="Content Placeholder 2"/>
          <p:cNvSpPr>
            <a:spLocks noGrp="1"/>
          </p:cNvSpPr>
          <p:nvPr>
            <p:ph idx="1"/>
          </p:nvPr>
        </p:nvSpPr>
        <p:spPr/>
        <p:txBody>
          <a:bodyPr>
            <a:normAutofit fontScale="92500" lnSpcReduction="10000"/>
          </a:bodyPr>
          <a:lstStyle/>
          <a:p>
            <a:pPr marL="137160" indent="0" algn="just">
              <a:buNone/>
            </a:pPr>
            <a:r>
              <a:rPr lang="en-US" dirty="0">
                <a:solidFill>
                  <a:schemeClr val="bg1"/>
                </a:solidFill>
              </a:rPr>
              <a:t>The amateur radio community is able to meet these high-bandwidth digital communication requirements by using FCC Part 97 amateur radio frequency bands to send digital data between devices which are linked with each other to form a self-healing, fault-tolerant data network. Some have described this as an amateur radio version of the Internet. Although it is not intended for connecting people to </a:t>
            </a:r>
            <a:r>
              <a:rPr lang="en-US" b="1" dirty="0">
                <a:solidFill>
                  <a:schemeClr val="bg1"/>
                </a:solidFill>
              </a:rPr>
              <a:t>the Internet</a:t>
            </a:r>
            <a:r>
              <a:rPr lang="en-US" dirty="0">
                <a:solidFill>
                  <a:schemeClr val="bg1"/>
                </a:solidFill>
              </a:rPr>
              <a:t>, an AREDN™ mesh network will provide typical Internet or intranet-type applications to people who need to communicate across a wide area during an emergency or community event.</a:t>
            </a:r>
          </a:p>
          <a:p>
            <a:pPr marL="137160" indent="0">
              <a:buNone/>
            </a:pPr>
            <a:endParaRPr lang="en-US" dirty="0"/>
          </a:p>
        </p:txBody>
      </p:sp>
    </p:spTree>
    <p:extLst>
      <p:ext uri="{BB962C8B-B14F-4D97-AF65-F5344CB8AC3E}">
        <p14:creationId xmlns:p14="http://schemas.microsoft.com/office/powerpoint/2010/main" val="976857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Links</a:t>
            </a:r>
            <a:endParaRPr lang="en-US" dirty="0"/>
          </a:p>
        </p:txBody>
      </p:sp>
      <p:pic>
        <p:nvPicPr>
          <p:cNvPr id="4" name="Content Placeholder 3" descr="Other Topologie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1295400"/>
            <a:ext cx="6043465" cy="5013325"/>
          </a:xfrm>
          <a:prstGeom prst="rect">
            <a:avLst/>
          </a:prstGeom>
          <a:noFill/>
          <a:ln>
            <a:noFill/>
          </a:ln>
        </p:spPr>
      </p:pic>
    </p:spTree>
    <p:extLst>
      <p:ext uri="{BB962C8B-B14F-4D97-AF65-F5344CB8AC3E}">
        <p14:creationId xmlns:p14="http://schemas.microsoft.com/office/powerpoint/2010/main" val="25310135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Backbone Links</a:t>
            </a:r>
            <a:endParaRPr lang="en-US" dirty="0"/>
          </a:p>
        </p:txBody>
      </p:sp>
      <p:sp>
        <p:nvSpPr>
          <p:cNvPr id="3" name="Content Placeholder 2"/>
          <p:cNvSpPr>
            <a:spLocks noGrp="1"/>
          </p:cNvSpPr>
          <p:nvPr>
            <p:ph idx="1"/>
          </p:nvPr>
        </p:nvSpPr>
        <p:spPr/>
        <p:txBody>
          <a:bodyPr>
            <a:normAutofit lnSpcReduction="10000"/>
          </a:bodyPr>
          <a:lstStyle/>
          <a:p>
            <a:pPr marL="137160" indent="0" algn="just">
              <a:buNone/>
            </a:pPr>
            <a:r>
              <a:rPr lang="en-US" dirty="0">
                <a:solidFill>
                  <a:schemeClr val="bg1"/>
                </a:solidFill>
              </a:rPr>
              <a:t>As the name implies, these links form the backbone or superhighway along which large amounts of data can travel for long distances at relatively high speed. Typically backbone or “backhaul” links are permanent installations on mountain peaks, tall buildings, or high towers. They are usually point-to-point links with large high-gain antenna systems running on reliable power sources. In some cases these links are designed with redundant radios which help ensure path protection. Backbone links can operate over distances between 10 to 30+ miles.</a:t>
            </a:r>
          </a:p>
        </p:txBody>
      </p:sp>
    </p:spTree>
    <p:extLst>
      <p:ext uri="{BB962C8B-B14F-4D97-AF65-F5344CB8AC3E}">
        <p14:creationId xmlns:p14="http://schemas.microsoft.com/office/powerpoint/2010/main" val="11577599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Backbone Red Mountain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4688852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Backbone - Apex Peak</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39887"/>
            <a:ext cx="8229600" cy="4629150"/>
          </a:xfrm>
        </p:spPr>
      </p:pic>
    </p:spTree>
    <p:extLst>
      <p:ext uri="{BB962C8B-B14F-4D97-AF65-F5344CB8AC3E}">
        <p14:creationId xmlns:p14="http://schemas.microsoft.com/office/powerpoint/2010/main" val="258460991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231</TotalTime>
  <Words>758</Words>
  <Application>Microsoft Office PowerPoint</Application>
  <PresentationFormat>On-screen Show (4:3)</PresentationFormat>
  <Paragraphs>88</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Apex</vt:lpstr>
      <vt:lpstr>Amateur Radio Mesh Networking</vt:lpstr>
      <vt:lpstr>What is an AR Mesh Network?</vt:lpstr>
      <vt:lpstr>What It Is Not?</vt:lpstr>
      <vt:lpstr>Overview of the System?</vt:lpstr>
      <vt:lpstr>Overview Continued</vt:lpstr>
      <vt:lpstr>Types of Links</vt:lpstr>
      <vt:lpstr>Backbone Links</vt:lpstr>
      <vt:lpstr>Backbone Red Mountain</vt:lpstr>
      <vt:lpstr>Backbone - Apex Peak</vt:lpstr>
      <vt:lpstr>Intermediate</vt:lpstr>
      <vt:lpstr>Intermediate Link</vt:lpstr>
      <vt:lpstr>End Point Links</vt:lpstr>
      <vt:lpstr>Radios Supported by AREDN</vt:lpstr>
      <vt:lpstr>Ubiquiti Rocket M2</vt:lpstr>
      <vt:lpstr>Ubiquiti NanoStation</vt:lpstr>
      <vt:lpstr>Ubiquiti Bullet</vt:lpstr>
      <vt:lpstr>TP-Link CPE-210</vt:lpstr>
      <vt:lpstr>MikroTik hAP AC Lite</vt:lpstr>
      <vt:lpstr>Antennas</vt:lpstr>
      <vt:lpstr>Omni-Directional Antennas</vt:lpstr>
      <vt:lpstr>Dish Antennas</vt:lpstr>
      <vt:lpstr>Sector Antennas</vt:lpstr>
      <vt:lpstr>Putting It All Together</vt:lpstr>
      <vt:lpstr>Power Source</vt:lpstr>
      <vt:lpstr>Relay Node(s)</vt:lpstr>
      <vt:lpstr>End Point Node</vt:lpstr>
      <vt:lpstr>What Now?</vt:lpstr>
      <vt:lpstr>Corporate Challenge Bike Race</vt:lpstr>
      <vt:lpstr>Relay Node Location</vt:lpstr>
      <vt:lpstr>Relay Node Transport Bag</vt:lpstr>
      <vt:lpstr>Relay Node</vt:lpstr>
      <vt:lpstr>Start/Finish Line Location</vt:lpstr>
      <vt:lpstr>Start/Finish Node</vt:lpstr>
      <vt:lpstr>Camera 1 Node Location</vt:lpstr>
      <vt:lpstr>Camera 2 Node Location</vt:lpstr>
      <vt:lpstr>Camera Endpoint Node</vt:lpstr>
      <vt:lpstr>Race Start</vt:lpstr>
      <vt:lpstr>Start/Finish Race Net Control</vt:lpstr>
      <vt:lpstr>Live Race Video</vt:lpstr>
      <vt:lpstr>Node Status Screen</vt:lpstr>
      <vt:lpstr>PowerPoint Presentation</vt:lpstr>
      <vt:lpstr>In House Connections Tonight</vt:lpstr>
      <vt:lpstr>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Amateur Radio Mesh Networking</dc:title>
  <dc:creator>Tom</dc:creator>
  <cp:lastModifiedBy>Tom</cp:lastModifiedBy>
  <cp:revision>23</cp:revision>
  <dcterms:created xsi:type="dcterms:W3CDTF">2019-05-04T15:48:49Z</dcterms:created>
  <dcterms:modified xsi:type="dcterms:W3CDTF">2019-05-09T20:53:10Z</dcterms:modified>
</cp:coreProperties>
</file>